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8"/>
  </p:notesMasterIdLst>
  <p:handoutMasterIdLst>
    <p:handoutMasterId r:id="rId29"/>
  </p:handoutMasterIdLst>
  <p:sldIdLst>
    <p:sldId id="270" r:id="rId5"/>
    <p:sldId id="257" r:id="rId6"/>
    <p:sldId id="265" r:id="rId7"/>
    <p:sldId id="267" r:id="rId8"/>
    <p:sldId id="266" r:id="rId9"/>
    <p:sldId id="284" r:id="rId10"/>
    <p:sldId id="272" r:id="rId11"/>
    <p:sldId id="274" r:id="rId12"/>
    <p:sldId id="275" r:id="rId13"/>
    <p:sldId id="286" r:id="rId14"/>
    <p:sldId id="273" r:id="rId15"/>
    <p:sldId id="277" r:id="rId16"/>
    <p:sldId id="278" r:id="rId17"/>
    <p:sldId id="282" r:id="rId18"/>
    <p:sldId id="283" r:id="rId19"/>
    <p:sldId id="276" r:id="rId20"/>
    <p:sldId id="281" r:id="rId21"/>
    <p:sldId id="287" r:id="rId22"/>
    <p:sldId id="288" r:id="rId23"/>
    <p:sldId id="279" r:id="rId24"/>
    <p:sldId id="280" r:id="rId25"/>
    <p:sldId id="26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3539"/>
    <a:srgbClr val="247E4B"/>
    <a:srgbClr val="2EA1D5"/>
    <a:srgbClr val="F29A35"/>
    <a:srgbClr val="68AF4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8E84A-C76F-4A32-932A-7C3717043732}" v="1" dt="2022-08-09T10:27:40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2254" autoAdjust="0"/>
  </p:normalViewPr>
  <p:slideViewPr>
    <p:cSldViewPr snapToGrid="0">
      <p:cViewPr varScale="1">
        <p:scale>
          <a:sx n="92" d="100"/>
          <a:sy n="92" d="100"/>
        </p:scale>
        <p:origin x="12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Xuan Quyen" userId="e8e78702-fa21-4317-b373-2f4a012469bb" providerId="ADAL" clId="{B27D70E8-2F08-4F6B-ACE5-5CCCB7772E1D}"/>
    <pc:docChg chg="modSld">
      <pc:chgData name="Nguyen Xuan Quyen" userId="e8e78702-fa21-4317-b373-2f4a012469bb" providerId="ADAL" clId="{B27D70E8-2F08-4F6B-ACE5-5CCCB7772E1D}" dt="2022-05-21T14:12:34.331" v="142" actId="20577"/>
      <pc:docMkLst>
        <pc:docMk/>
      </pc:docMkLst>
      <pc:sldChg chg="modSp">
        <pc:chgData name="Nguyen Xuan Quyen" userId="e8e78702-fa21-4317-b373-2f4a012469bb" providerId="ADAL" clId="{B27D70E8-2F08-4F6B-ACE5-5CCCB7772E1D}" dt="2022-05-21T14:12:34.331" v="142" actId="20577"/>
        <pc:sldMkLst>
          <pc:docMk/>
          <pc:sldMk cId="743172911" sldId="257"/>
        </pc:sldMkLst>
        <pc:spChg chg="mod">
          <ac:chgData name="Nguyen Xuan Quyen" userId="e8e78702-fa21-4317-b373-2f4a012469bb" providerId="ADAL" clId="{B27D70E8-2F08-4F6B-ACE5-5CCCB7772E1D}" dt="2022-05-21T14:12:31.362" v="135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Nguyen Xuan Quyen" userId="e8e78702-fa21-4317-b373-2f4a012469bb" providerId="ADAL" clId="{B27D70E8-2F08-4F6B-ACE5-5CCCB7772E1D}" dt="2022-05-21T14:12:34.331" v="142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modSp">
        <pc:chgData name="Nguyen Xuan Quyen" userId="e8e78702-fa21-4317-b373-2f4a012469bb" providerId="ADAL" clId="{B27D70E8-2F08-4F6B-ACE5-5CCCB7772E1D}" dt="2022-05-21T12:34:51.671" v="126" actId="20577"/>
        <pc:sldMkLst>
          <pc:docMk/>
          <pc:sldMk cId="292364014" sldId="265"/>
        </pc:sldMkLst>
        <pc:spChg chg="mod">
          <ac:chgData name="Nguyen Xuan Quyen" userId="e8e78702-fa21-4317-b373-2f4a012469bb" providerId="ADAL" clId="{B27D70E8-2F08-4F6B-ACE5-5CCCB7772E1D}" dt="2022-05-21T12:34:51.671" v="126" actId="20577"/>
          <ac:spMkLst>
            <pc:docMk/>
            <pc:sldMk cId="292364014" sldId="265"/>
            <ac:spMk id="4" creationId="{59563378-38F8-4CB3-AF99-2C56FCF55404}"/>
          </ac:spMkLst>
        </pc:spChg>
      </pc:sldChg>
    </pc:docChg>
  </pc:docChgLst>
  <pc:docChgLst>
    <pc:chgData name="Tran Ngoc Khoa 20173986" userId="S::khoa.tn173986@sis.hust.edu.vn::683bc35c-cd5b-4f48-8b37-9f00a209b212" providerId="AD" clId="Web-{FA38E84A-C76F-4A32-932A-7C3717043732}"/>
    <pc:docChg chg="delSld">
      <pc:chgData name="Tran Ngoc Khoa 20173986" userId="S::khoa.tn173986@sis.hust.edu.vn::683bc35c-cd5b-4f48-8b37-9f00a209b212" providerId="AD" clId="Web-{FA38E84A-C76F-4A32-932A-7C3717043732}" dt="2022-08-09T10:27:40.819" v="0"/>
      <pc:docMkLst>
        <pc:docMk/>
      </pc:docMkLst>
      <pc:sldChg chg="del">
        <pc:chgData name="Tran Ngoc Khoa 20173986" userId="S::khoa.tn173986@sis.hust.edu.vn::683bc35c-cd5b-4f48-8b37-9f00a209b212" providerId="AD" clId="Web-{FA38E84A-C76F-4A32-932A-7C3717043732}" dt="2022-08-09T10:27:40.819" v="0"/>
        <pc:sldMkLst>
          <pc:docMk/>
          <pc:sldMk cId="185089911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Ô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mối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dọa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khỏe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ô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chiếm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gây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bệnh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thậm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b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Ngoài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ô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ngoài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ô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ô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ý, do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riêng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… 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Ô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bụi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mịn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gặp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Bụi</a:t>
            </a:r>
            <a:r>
              <a:rPr lang="en-US" dirty="0"/>
              <a:t> </a:t>
            </a:r>
            <a:r>
              <a:rPr lang="en-US" dirty="0" err="1"/>
              <a:t>mịn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loại</a:t>
            </a:r>
            <a:r>
              <a:rPr lang="en-US" dirty="0"/>
              <a:t>: PM</a:t>
            </a:r>
          </a:p>
          <a:p>
            <a:r>
              <a:rPr lang="en-US" dirty="0" err="1"/>
              <a:t>Bụi</a:t>
            </a:r>
            <a:r>
              <a:rPr lang="en-US" dirty="0"/>
              <a:t> </a:t>
            </a:r>
            <a:r>
              <a:rPr lang="en-US" dirty="0" err="1"/>
              <a:t>mịn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phổi</a:t>
            </a:r>
            <a:r>
              <a:rPr lang="en-US" dirty="0"/>
              <a:t>,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….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1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2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pin,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sạc</a:t>
            </a:r>
            <a:r>
              <a:rPr lang="en-US" dirty="0"/>
              <a:t> pin,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3V3 </a:t>
            </a:r>
            <a:r>
              <a:rPr lang="en-US" dirty="0" err="1"/>
              <a:t>và</a:t>
            </a:r>
            <a:r>
              <a:rPr lang="en-US" dirty="0"/>
              <a:t> 5V </a:t>
            </a:r>
            <a:r>
              <a:rPr lang="en-US" dirty="0" err="1"/>
              <a:t>nuôi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: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đạc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vi: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: antenna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tin BLE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: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3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nhạy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cảm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biến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bụi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nhà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xuất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không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cung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về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nhạy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Chỉ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cung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cấp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tin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về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hằng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K (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datasheet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ghi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sensitive),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tỉ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lệ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giữa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sự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thay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đổi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điện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áp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Vout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nống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bụi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theo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datasheet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hằng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này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0.5V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điện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áp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Vout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hay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tương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100ug/m3.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Tuy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nhiên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này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điều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chỉnh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code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sau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khi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chỉnh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Đường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đặc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giữa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nồng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bụi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điện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áp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Vout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gần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như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tuyến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thông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về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nhạy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ta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ra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nồng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bụi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tương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điện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áp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Vout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được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theo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công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thức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cho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trước</a:t>
            </a:r>
            <a:endParaRPr lang="en-US" b="0" i="0" dirty="0">
              <a:solidFill>
                <a:srgbClr val="BCC0C3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BCC0C3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vài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pp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đo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bụi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Peizobalance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điện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cho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hạt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bụi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hạt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bụi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bám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thạch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anh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piezo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làm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thay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đổi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tần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thạch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anh</a:t>
            </a:r>
            <a:endParaRPr lang="en-US" b="0" i="0" dirty="0">
              <a:solidFill>
                <a:srgbClr val="BCC0C3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Light scattering: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ánh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sáng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tán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xạ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đầu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dò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xuất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điện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áp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tương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cường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ánh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sáng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tán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xạ</a:t>
            </a:r>
            <a:endParaRPr lang="en-US" b="0" i="0" dirty="0">
              <a:solidFill>
                <a:srgbClr val="BCC0C3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Lọc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cân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khối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lượng</a:t>
            </a:r>
            <a:endParaRPr lang="en-US" b="0" i="0" dirty="0">
              <a:solidFill>
                <a:srgbClr val="BCC0C3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Sử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sóng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siêu</a:t>
            </a:r>
            <a:r>
              <a:rPr lang="en-US" b="0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âm</a:t>
            </a:r>
            <a:endParaRPr lang="en-US" b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8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2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rẻ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nhiều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50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726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815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993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838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455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094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01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267" y="963168"/>
            <a:ext cx="11565467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8248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727" y="224918"/>
            <a:ext cx="719683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1" y="1011238"/>
            <a:ext cx="7179563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86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512" y="1533017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5408" y="1533017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46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7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081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1918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624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119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73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784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3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990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9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6" r:id="rId16"/>
    <p:sldLayoutId id="2147483697" r:id="rId17"/>
    <p:sldLayoutId id="2147483698" r:id="rId18"/>
    <p:sldLayoutId id="214748369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54A0062-3938-0505-CCEC-9C5FC7E5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B2D9578A-C172-35FC-49CC-1D2EC873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endParaRPr lang="en-US" dirty="0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2CF9AE4A-675E-9915-3DF6-E5926C07CB5D}"/>
              </a:ext>
            </a:extLst>
          </p:cNvPr>
          <p:cNvGrpSpPr/>
          <p:nvPr/>
        </p:nvGrpSpPr>
        <p:grpSpPr>
          <a:xfrm>
            <a:off x="313436" y="1070233"/>
            <a:ext cx="5229327" cy="2290846"/>
            <a:chOff x="494323" y="1070233"/>
            <a:chExt cx="5229327" cy="2290846"/>
          </a:xfrm>
        </p:grpSpPr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39CB33F6-5D70-29BD-34A4-85358EBA4BDF}"/>
                </a:ext>
              </a:extLst>
            </p:cNvPr>
            <p:cNvSpPr txBox="1"/>
            <p:nvPr/>
          </p:nvSpPr>
          <p:spPr>
            <a:xfrm>
              <a:off x="505555" y="1695302"/>
              <a:ext cx="5218095" cy="1665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lvl="0" indent="-342900" algn="just">
                <a:lnSpc>
                  <a:spcPct val="110000"/>
                </a:lnSpc>
                <a:spcBef>
                  <a:spcPts val="300"/>
                </a:spcBef>
                <a:buFont typeface="Times New Roman" panose="02020603050405020304" pitchFamily="18" charset="0"/>
                <a:buChar char="-"/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kích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thước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lớn</a:t>
              </a:r>
              <a:endPara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spcBef>
                  <a:spcPts val="300"/>
                </a:spcBef>
                <a:buFont typeface="Times New Roman" panose="02020603050405020304" pitchFamily="18" charset="0"/>
                <a:buChar char="-"/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Giá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thành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cao</a:t>
              </a:r>
              <a:endPara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spcBef>
                  <a:spcPts val="300"/>
                </a:spcBef>
                <a:buFont typeface="Times New Roman" panose="02020603050405020304" pitchFamily="18" charset="0"/>
                <a:buChar char="-"/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Một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số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không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nối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không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dây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b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không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đưa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cảnh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gian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sử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dụng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phụ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b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thuộc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hoàn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toàn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vào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Pin</a:t>
              </a:r>
            </a:p>
          </p:txBody>
        </p:sp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2C84CC2F-484F-B57F-BC42-D7480BAF0A13}"/>
                </a:ext>
              </a:extLst>
            </p:cNvPr>
            <p:cNvSpPr txBox="1"/>
            <p:nvPr/>
          </p:nvSpPr>
          <p:spPr>
            <a:xfrm>
              <a:off x="494323" y="1070233"/>
              <a:ext cx="14237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 LUẬN</a:t>
              </a:r>
            </a:p>
          </p:txBody>
        </p:sp>
      </p:grpSp>
      <p:sp>
        <p:nvSpPr>
          <p:cNvPr id="7" name="Mũi tên: Phải 6">
            <a:extLst>
              <a:ext uri="{FF2B5EF4-FFF2-40B4-BE49-F238E27FC236}">
                <a16:creationId xmlns:a16="http://schemas.microsoft.com/office/drawing/2014/main" id="{47DF2861-4F99-D532-7E50-168B46671F89}"/>
              </a:ext>
            </a:extLst>
          </p:cNvPr>
          <p:cNvSpPr/>
          <p:nvPr/>
        </p:nvSpPr>
        <p:spPr>
          <a:xfrm>
            <a:off x="5639702" y="2458459"/>
            <a:ext cx="615298" cy="304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4E967760-77C0-4525-D711-1D85F1D00F6A}"/>
              </a:ext>
            </a:extLst>
          </p:cNvPr>
          <p:cNvGrpSpPr/>
          <p:nvPr/>
        </p:nvGrpSpPr>
        <p:grpSpPr>
          <a:xfrm>
            <a:off x="6351940" y="1070233"/>
            <a:ext cx="5840060" cy="4346793"/>
            <a:chOff x="6510593" y="1070233"/>
            <a:chExt cx="5840060" cy="4346793"/>
          </a:xfrm>
        </p:grpSpPr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D04944DC-6F43-2F0E-8B0C-E3B56F772456}"/>
                </a:ext>
              </a:extLst>
            </p:cNvPr>
            <p:cNvSpPr txBox="1"/>
            <p:nvPr/>
          </p:nvSpPr>
          <p:spPr>
            <a:xfrm>
              <a:off x="7083130" y="1070233"/>
              <a:ext cx="2569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MỤC TIÊU THIẾT KẾ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889C1E1-716B-7626-7EF2-7FCC775674F4}"/>
                </a:ext>
              </a:extLst>
            </p:cNvPr>
            <p:cNvSpPr txBox="1"/>
            <p:nvPr/>
          </p:nvSpPr>
          <p:spPr>
            <a:xfrm>
              <a:off x="6510593" y="1695302"/>
              <a:ext cx="5840060" cy="372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lvl="0" indent="-342900" algn="just">
                <a:lnSpc>
                  <a:spcPct val="110000"/>
                </a:lnSpc>
                <a:spcBef>
                  <a:spcPts val="300"/>
                </a:spcBef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nhỏ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gọn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giá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thành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thấp</a:t>
              </a:r>
              <a:endPara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sử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dụng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nguồn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điện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220VAC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b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sử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dụng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Pin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dự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phòng</a:t>
              </a:r>
              <a:endPara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màn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hình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hiển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thị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số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endPara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số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về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nồng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bụi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</a:t>
              </a:r>
              <a:b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nhiệt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ẩm</a:t>
              </a:r>
              <a:endPara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quạt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để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đối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lưu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không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khí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nhằm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tăng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b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chính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xác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của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</a:t>
              </a:r>
              <a:endPara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đưa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cảnh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bằng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âm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thanh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nếu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b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chất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lượng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không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khí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quá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ngưỡng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cho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phép</a:t>
              </a:r>
              <a:endPara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thể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nối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với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khác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b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qua 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32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27" y="3203130"/>
            <a:ext cx="7196836" cy="451739"/>
          </a:xfrm>
        </p:spPr>
        <p:txBody>
          <a:bodyPr>
            <a:noAutofit/>
          </a:bodyPr>
          <a:lstStyle/>
          <a:p>
            <a:r>
              <a:rPr lang="en-US" sz="3200" dirty="0" err="1"/>
              <a:t>Chương</a:t>
            </a:r>
            <a:r>
              <a:rPr lang="en-US" sz="3200" dirty="0"/>
              <a:t> 3.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3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A681D394-B645-A77E-1454-3365D3FE1DC0}"/>
              </a:ext>
            </a:extLst>
          </p:cNvPr>
          <p:cNvGrpSpPr/>
          <p:nvPr/>
        </p:nvGrpSpPr>
        <p:grpSpPr>
          <a:xfrm>
            <a:off x="710873" y="1600115"/>
            <a:ext cx="5177177" cy="4483676"/>
            <a:chOff x="710873" y="1600115"/>
            <a:chExt cx="5177177" cy="4483676"/>
          </a:xfrm>
        </p:grpSpPr>
        <p:pic>
          <p:nvPicPr>
            <p:cNvPr id="4" name="Hình ảnh 3">
              <a:extLst>
                <a:ext uri="{FF2B5EF4-FFF2-40B4-BE49-F238E27FC236}">
                  <a16:creationId xmlns:a16="http://schemas.microsoft.com/office/drawing/2014/main" id="{0E49BCEF-0003-3468-939A-2A2FFE00D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873" y="1600115"/>
              <a:ext cx="5177177" cy="3839061"/>
            </a:xfrm>
            <a:prstGeom prst="rect">
              <a:avLst/>
            </a:prstGeom>
          </p:spPr>
        </p:pic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2F8DB1B6-82E9-A7D5-B914-3F1ED60CE928}"/>
                </a:ext>
              </a:extLst>
            </p:cNvPr>
            <p:cNvSpPr txBox="1"/>
            <p:nvPr/>
          </p:nvSpPr>
          <p:spPr>
            <a:xfrm>
              <a:off x="2181686" y="5799284"/>
              <a:ext cx="2028883" cy="284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/>
                <a:t>Hình</a:t>
              </a:r>
              <a:r>
                <a:rPr lang="en-US" sz="1400" i="1" dirty="0"/>
                <a:t> 3.1. </a:t>
              </a:r>
              <a:r>
                <a:rPr lang="en-US" sz="1400" i="1" dirty="0" err="1"/>
                <a:t>Sơ</a:t>
              </a:r>
              <a:r>
                <a:rPr lang="en-US" sz="1400" i="1" dirty="0"/>
                <a:t> </a:t>
              </a:r>
              <a:r>
                <a:rPr lang="en-US" sz="1400" i="1" dirty="0" err="1"/>
                <a:t>đồ</a:t>
              </a:r>
              <a:r>
                <a:rPr lang="en-US" sz="1400" i="1" dirty="0"/>
                <a:t> </a:t>
              </a:r>
              <a:r>
                <a:rPr lang="en-US" sz="1400" i="1" dirty="0" err="1"/>
                <a:t>khối</a:t>
              </a:r>
              <a:r>
                <a:rPr lang="en-US" sz="1400" i="1" dirty="0"/>
                <a:t> </a:t>
              </a:r>
              <a:r>
                <a:rPr lang="en-US" sz="1400" i="1" dirty="0" err="1"/>
                <a:t>thiết</a:t>
              </a:r>
              <a:r>
                <a:rPr lang="en-US" sz="1400" i="1" dirty="0"/>
                <a:t> </a:t>
              </a:r>
              <a:r>
                <a:rPr lang="en-US" sz="1400" i="1" dirty="0" err="1"/>
                <a:t>bị</a:t>
              </a:r>
              <a:endParaRPr lang="en-US" sz="1400" i="1" dirty="0"/>
            </a:p>
          </p:txBody>
        </p: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90C8A4C-19D2-7068-EB6D-822EC60DE3BE}"/>
              </a:ext>
            </a:extLst>
          </p:cNvPr>
          <p:cNvSpPr txBox="1"/>
          <p:nvPr/>
        </p:nvSpPr>
        <p:spPr>
          <a:xfrm>
            <a:off x="313436" y="1070233"/>
            <a:ext cx="1731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 ĐỒ KHỐI</a:t>
            </a:r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E9D09A24-517A-0F7C-A9E2-5073097D9486}"/>
              </a:ext>
            </a:extLst>
          </p:cNvPr>
          <p:cNvGrpSpPr/>
          <p:nvPr/>
        </p:nvGrpSpPr>
        <p:grpSpPr>
          <a:xfrm>
            <a:off x="7150947" y="1470343"/>
            <a:ext cx="3968833" cy="4585443"/>
            <a:chOff x="7150947" y="1470343"/>
            <a:chExt cx="3968833" cy="4585443"/>
          </a:xfrm>
        </p:grpSpPr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F7C94DE8-9642-79A2-3BBE-75AD0DEDF9EF}"/>
                </a:ext>
              </a:extLst>
            </p:cNvPr>
            <p:cNvSpPr txBox="1"/>
            <p:nvPr/>
          </p:nvSpPr>
          <p:spPr>
            <a:xfrm>
              <a:off x="8120917" y="5748009"/>
              <a:ext cx="28825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/>
                <a:t>Hình</a:t>
              </a:r>
              <a:r>
                <a:rPr lang="en-US" sz="1400" i="1" dirty="0"/>
                <a:t> 3.2. </a:t>
              </a:r>
              <a:r>
                <a:rPr lang="en-US" sz="1400" i="1" dirty="0" err="1"/>
                <a:t>Các</a:t>
              </a:r>
              <a:r>
                <a:rPr lang="en-US" sz="1400" i="1" dirty="0"/>
                <a:t> </a:t>
              </a:r>
              <a:r>
                <a:rPr lang="en-US" sz="1400" i="1" dirty="0" err="1"/>
                <a:t>thành</a:t>
              </a:r>
              <a:r>
                <a:rPr lang="en-US" sz="1400" i="1" dirty="0"/>
                <a:t> </a:t>
              </a:r>
              <a:r>
                <a:rPr lang="en-US" sz="1400" i="1" dirty="0" err="1"/>
                <a:t>phần</a:t>
              </a:r>
              <a:r>
                <a:rPr lang="en-US" sz="1400" i="1" dirty="0"/>
                <a:t> </a:t>
              </a:r>
              <a:r>
                <a:rPr lang="en-US" sz="1400" i="1" dirty="0" err="1"/>
                <a:t>của</a:t>
              </a:r>
              <a:r>
                <a:rPr lang="en-US" sz="1400" i="1" dirty="0"/>
                <a:t> </a:t>
              </a:r>
              <a:r>
                <a:rPr lang="en-US" sz="1400" i="1" dirty="0" err="1"/>
                <a:t>thiết</a:t>
              </a:r>
              <a:r>
                <a:rPr lang="en-US" sz="1400" i="1" dirty="0"/>
                <a:t> </a:t>
              </a:r>
              <a:r>
                <a:rPr lang="en-US" sz="1400" i="1" dirty="0" err="1"/>
                <a:t>bị</a:t>
              </a:r>
              <a:endParaRPr lang="en-US" sz="1400" i="1" dirty="0"/>
            </a:p>
          </p:txBody>
        </p:sp>
        <p:pic>
          <p:nvPicPr>
            <p:cNvPr id="7" name="Hình ảnh 6">
              <a:extLst>
                <a:ext uri="{FF2B5EF4-FFF2-40B4-BE49-F238E27FC236}">
                  <a16:creationId xmlns:a16="http://schemas.microsoft.com/office/drawing/2014/main" id="{08B69121-8CCB-8187-182E-26C8228F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947" y="1470343"/>
              <a:ext cx="3968833" cy="396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1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8FD28E18-E209-04DD-C038-84E1BBBBEA7D}"/>
              </a:ext>
            </a:extLst>
          </p:cNvPr>
          <p:cNvGrpSpPr/>
          <p:nvPr/>
        </p:nvGrpSpPr>
        <p:grpSpPr>
          <a:xfrm>
            <a:off x="1523045" y="1456077"/>
            <a:ext cx="8778454" cy="2809564"/>
            <a:chOff x="1523045" y="1293703"/>
            <a:chExt cx="8778454" cy="2809564"/>
          </a:xfrm>
        </p:grpSpPr>
        <p:pic>
          <p:nvPicPr>
            <p:cNvPr id="8" name="Picture 5" descr="Dust Sensor GP2Y1014 OZ14 PM2.5 - Air Quality/Purity Monitor | Arduino, DIY  \ Sensors \ Liquids &amp; Gas">
              <a:extLst>
                <a:ext uri="{FF2B5EF4-FFF2-40B4-BE49-F238E27FC236}">
                  <a16:creationId xmlns:a16="http://schemas.microsoft.com/office/drawing/2014/main" id="{A3317039-2E54-40BA-A0E5-6C67392A7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09" b="12610"/>
            <a:stretch/>
          </p:blipFill>
          <p:spPr bwMode="auto">
            <a:xfrm>
              <a:off x="1523045" y="1401596"/>
              <a:ext cx="3248025" cy="2286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Hình ảnh 8" descr="Cảm biến độ ẩm và nhiệt độ DHT22 Temperature Humidity Sensor – Hshop.vn">
              <a:extLst>
                <a:ext uri="{FF2B5EF4-FFF2-40B4-BE49-F238E27FC236}">
                  <a16:creationId xmlns:a16="http://schemas.microsoft.com/office/drawing/2014/main" id="{60F9C7A3-85AC-DEF7-B50B-973F78E04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780" y="1293703"/>
              <a:ext cx="3139440" cy="2494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7C9AE8D7-A3D2-8665-1313-FDCC9D0B02CF}"/>
                </a:ext>
              </a:extLst>
            </p:cNvPr>
            <p:cNvSpPr txBox="1"/>
            <p:nvPr/>
          </p:nvSpPr>
          <p:spPr>
            <a:xfrm>
              <a:off x="1640877" y="3795490"/>
              <a:ext cx="3012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/>
                <a:t>Hình</a:t>
              </a:r>
              <a:r>
                <a:rPr lang="en-US" sz="1400" i="1" dirty="0"/>
                <a:t> 3.3. </a:t>
              </a:r>
              <a:r>
                <a:rPr lang="en-US" sz="1400" i="1" dirty="0" err="1"/>
                <a:t>Cảm</a:t>
              </a:r>
              <a:r>
                <a:rPr lang="en-US" sz="1400" i="1" dirty="0"/>
                <a:t> </a:t>
              </a:r>
              <a:r>
                <a:rPr lang="en-US" sz="1400" i="1" dirty="0" err="1"/>
                <a:t>biến</a:t>
              </a:r>
              <a:r>
                <a:rPr lang="en-US" sz="1400" i="1" dirty="0"/>
                <a:t> </a:t>
              </a:r>
              <a:r>
                <a:rPr lang="en-US" sz="1400" i="1" dirty="0" err="1"/>
                <a:t>bụi</a:t>
              </a:r>
              <a:r>
                <a:rPr lang="en-US" sz="1400" i="1" dirty="0"/>
                <a:t> GP2Y1014AU0F</a:t>
              </a: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F73DC673-E47A-509C-7683-855BA76AEF58}"/>
                </a:ext>
              </a:extLst>
            </p:cNvPr>
            <p:cNvSpPr txBox="1"/>
            <p:nvPr/>
          </p:nvSpPr>
          <p:spPr>
            <a:xfrm>
              <a:off x="6843501" y="3794013"/>
              <a:ext cx="34579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/>
                <a:t>Hình</a:t>
              </a:r>
              <a:r>
                <a:rPr lang="en-US" sz="1400" i="1" dirty="0"/>
                <a:t> 3.4. </a:t>
              </a:r>
              <a:r>
                <a:rPr lang="en-US" sz="1400" i="1" dirty="0" err="1"/>
                <a:t>Cảm</a:t>
              </a:r>
              <a:r>
                <a:rPr lang="en-US" sz="1400" i="1" dirty="0"/>
                <a:t> </a:t>
              </a:r>
              <a:r>
                <a:rPr lang="en-US" sz="1400" i="1" dirty="0" err="1"/>
                <a:t>biến</a:t>
              </a:r>
              <a:r>
                <a:rPr lang="en-US" sz="1400" i="1" dirty="0"/>
                <a:t> </a:t>
              </a:r>
              <a:r>
                <a:rPr lang="en-US" sz="1400" i="1" dirty="0" err="1"/>
                <a:t>nhiệt</a:t>
              </a:r>
              <a:r>
                <a:rPr lang="en-US" sz="1400" i="1" dirty="0"/>
                <a:t> </a:t>
              </a:r>
              <a:r>
                <a:rPr lang="en-US" sz="1400" i="1" dirty="0" err="1"/>
                <a:t>độ</a:t>
              </a:r>
              <a:r>
                <a:rPr lang="en-US" sz="1400" i="1" dirty="0"/>
                <a:t> </a:t>
              </a:r>
              <a:r>
                <a:rPr lang="en-US" sz="1400" i="1" dirty="0" err="1"/>
                <a:t>và</a:t>
              </a:r>
              <a:r>
                <a:rPr lang="en-US" sz="1400" i="1" dirty="0"/>
                <a:t> </a:t>
              </a:r>
              <a:r>
                <a:rPr lang="en-US" sz="1400" i="1" dirty="0" err="1"/>
                <a:t>độ</a:t>
              </a:r>
              <a:r>
                <a:rPr lang="en-US" sz="1400" i="1" dirty="0"/>
                <a:t> </a:t>
              </a:r>
              <a:r>
                <a:rPr lang="en-US" sz="1400" i="1" dirty="0" err="1"/>
                <a:t>ẩm</a:t>
              </a:r>
              <a:r>
                <a:rPr lang="en-US" sz="1400" i="1" dirty="0"/>
                <a:t> DHT22</a:t>
              </a:r>
            </a:p>
          </p:txBody>
        </p:sp>
      </p:grp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8DAB0321-43DF-2B9B-A655-1A6555EA28DE}"/>
              </a:ext>
            </a:extLst>
          </p:cNvPr>
          <p:cNvSpPr txBox="1"/>
          <p:nvPr/>
        </p:nvSpPr>
        <p:spPr>
          <a:xfrm>
            <a:off x="700967" y="4513427"/>
            <a:ext cx="5229317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thước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bụi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thiểu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0.5µm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0-580 µg/m</a:t>
            </a:r>
            <a:r>
              <a:rPr lang="en-US" sz="180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15%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12E76D8-994B-FD10-6E92-72CFC1FF95AF}"/>
              </a:ext>
            </a:extLst>
          </p:cNvPr>
          <p:cNvSpPr txBox="1"/>
          <p:nvPr/>
        </p:nvSpPr>
        <p:spPr>
          <a:xfrm>
            <a:off x="6221246" y="4508194"/>
            <a:ext cx="5657318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0-100%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-40~80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tín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2%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0.5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nhạy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0.1%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0.1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06D0DF-6AF0-6DAF-6034-846F603BB83E}"/>
              </a:ext>
            </a:extLst>
          </p:cNvPr>
          <p:cNvSpPr txBox="1"/>
          <p:nvPr/>
        </p:nvSpPr>
        <p:spPr>
          <a:xfrm>
            <a:off x="313436" y="1070233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 CHỌN CẢM BIẾN</a:t>
            </a:r>
          </a:p>
        </p:txBody>
      </p:sp>
    </p:spTree>
    <p:extLst>
      <p:ext uri="{BB962C8B-B14F-4D97-AF65-F5344CB8AC3E}">
        <p14:creationId xmlns:p14="http://schemas.microsoft.com/office/powerpoint/2010/main" val="207463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3DF53F4B-B3C0-7C02-01F9-4EBAF61B96DC}"/>
              </a:ext>
            </a:extLst>
          </p:cNvPr>
          <p:cNvGrpSpPr/>
          <p:nvPr/>
        </p:nvGrpSpPr>
        <p:grpSpPr>
          <a:xfrm>
            <a:off x="4802737" y="2680119"/>
            <a:ext cx="2209430" cy="2459968"/>
            <a:chOff x="286800" y="1141877"/>
            <a:chExt cx="2209430" cy="2459968"/>
          </a:xfrm>
        </p:grpSpPr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BFED3A87-229B-D53B-24E7-FD601AD3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00" y="1141877"/>
              <a:ext cx="2209430" cy="1936748"/>
            </a:xfrm>
            <a:prstGeom prst="rect">
              <a:avLst/>
            </a:prstGeom>
          </p:spPr>
        </p:pic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3046A1E1-EBE8-42A1-23AA-FF681AEEC15E}"/>
                </a:ext>
              </a:extLst>
            </p:cNvPr>
            <p:cNvSpPr txBox="1"/>
            <p:nvPr/>
          </p:nvSpPr>
          <p:spPr>
            <a:xfrm>
              <a:off x="684548" y="3078625"/>
              <a:ext cx="1406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/>
                <a:t>Hình</a:t>
              </a:r>
              <a:r>
                <a:rPr lang="en-US" sz="1400" i="1" dirty="0"/>
                <a:t> 3.5. Vi </a:t>
              </a:r>
              <a:r>
                <a:rPr lang="en-US" sz="1400" i="1" dirty="0" err="1"/>
                <a:t>xử</a:t>
              </a:r>
              <a:r>
                <a:rPr lang="en-US" sz="1400" i="1" dirty="0"/>
                <a:t> </a:t>
              </a:r>
              <a:r>
                <a:rPr lang="en-US" sz="1400" i="1" dirty="0" err="1"/>
                <a:t>lý</a:t>
              </a:r>
              <a:br>
                <a:rPr lang="en-US" sz="1400" i="1" dirty="0"/>
              </a:br>
              <a:r>
                <a:rPr lang="en-US" sz="1400" i="1" dirty="0"/>
                <a:t>ESP32-D0WD-V3</a:t>
              </a:r>
            </a:p>
          </p:txBody>
        </p:sp>
      </p:grp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B1C55132-AECD-9858-7783-5DBC5FDBE080}"/>
              </a:ext>
            </a:extLst>
          </p:cNvPr>
          <p:cNvSpPr txBox="1"/>
          <p:nvPr/>
        </p:nvSpPr>
        <p:spPr>
          <a:xfrm>
            <a:off x="313436" y="1070233"/>
            <a:ext cx="261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 CHỌN VI XỬ LÝ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4250CBC3-7EFD-6E92-A183-67467A237307}"/>
              </a:ext>
            </a:extLst>
          </p:cNvPr>
          <p:cNvSpPr txBox="1"/>
          <p:nvPr/>
        </p:nvSpPr>
        <p:spPr>
          <a:xfrm>
            <a:off x="539246" y="3296959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BLE;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Wifi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771D783D-3BE3-0043-05A2-22B53D09288D}"/>
              </a:ext>
            </a:extLst>
          </p:cNvPr>
          <p:cNvGrpSpPr/>
          <p:nvPr/>
        </p:nvGrpSpPr>
        <p:grpSpPr>
          <a:xfrm>
            <a:off x="1796786" y="1945641"/>
            <a:ext cx="3302752" cy="734478"/>
            <a:chOff x="1796786" y="1945641"/>
            <a:chExt cx="3302752" cy="734478"/>
          </a:xfrm>
        </p:grpSpPr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910FDABF-2DD9-9682-C623-9AFF1911D9F9}"/>
                </a:ext>
              </a:extLst>
            </p:cNvPr>
            <p:cNvSpPr txBox="1"/>
            <p:nvPr/>
          </p:nvSpPr>
          <p:spPr>
            <a:xfrm>
              <a:off x="1796786" y="1945641"/>
              <a:ext cx="3005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Lõi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2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nhân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FreeRTOS</a:t>
              </a:r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33" name="Đường kết nối Mũi tên Thẳng 32">
              <a:extLst>
                <a:ext uri="{FF2B5EF4-FFF2-40B4-BE49-F238E27FC236}">
                  <a16:creationId xmlns:a16="http://schemas.microsoft.com/office/drawing/2014/main" id="{A4A5BFDC-5D20-54C9-3849-58EC259C538E}"/>
                </a:ext>
              </a:extLst>
            </p:cNvPr>
            <p:cNvCxnSpPr/>
            <p:nvPr/>
          </p:nvCxnSpPr>
          <p:spPr>
            <a:xfrm flipH="1" flipV="1">
              <a:off x="4589585" y="2314973"/>
              <a:ext cx="509953" cy="365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Nhóm 6">
            <a:extLst>
              <a:ext uri="{FF2B5EF4-FFF2-40B4-BE49-F238E27FC236}">
                <a16:creationId xmlns:a16="http://schemas.microsoft.com/office/drawing/2014/main" id="{BEC557B5-4AA2-638F-0058-63BE85C18775}"/>
              </a:ext>
            </a:extLst>
          </p:cNvPr>
          <p:cNvGrpSpPr/>
          <p:nvPr/>
        </p:nvGrpSpPr>
        <p:grpSpPr>
          <a:xfrm>
            <a:off x="5903562" y="1434746"/>
            <a:ext cx="1067921" cy="1062800"/>
            <a:chOff x="5903562" y="1434746"/>
            <a:chExt cx="1067921" cy="1062800"/>
          </a:xfrm>
        </p:grpSpPr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C1CAD1F5-D75D-ED68-3E6E-FD4885926888}"/>
                </a:ext>
              </a:extLst>
            </p:cNvPr>
            <p:cNvSpPr txBox="1"/>
            <p:nvPr/>
          </p:nvSpPr>
          <p:spPr>
            <a:xfrm>
              <a:off x="5903562" y="1434746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34 GPIO</a:t>
              </a:r>
            </a:p>
          </p:txBody>
        </p:sp>
        <p:cxnSp>
          <p:nvCxnSpPr>
            <p:cNvPr id="35" name="Đường kết nối Mũi tên Thẳng 34">
              <a:extLst>
                <a:ext uri="{FF2B5EF4-FFF2-40B4-BE49-F238E27FC236}">
                  <a16:creationId xmlns:a16="http://schemas.microsoft.com/office/drawing/2014/main" id="{63E73A27-F07E-5B9F-B48B-62B3F7D5A355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6330462" y="1804078"/>
              <a:ext cx="107061" cy="693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Nhóm 7">
            <a:extLst>
              <a:ext uri="{FF2B5EF4-FFF2-40B4-BE49-F238E27FC236}">
                <a16:creationId xmlns:a16="http://schemas.microsoft.com/office/drawing/2014/main" id="{10079B39-4E56-A854-8C92-E6ABD51FACF7}"/>
              </a:ext>
            </a:extLst>
          </p:cNvPr>
          <p:cNvGrpSpPr/>
          <p:nvPr/>
        </p:nvGrpSpPr>
        <p:grpSpPr>
          <a:xfrm>
            <a:off x="7148146" y="1957649"/>
            <a:ext cx="3107723" cy="899851"/>
            <a:chOff x="7148146" y="1957649"/>
            <a:chExt cx="3107723" cy="899851"/>
          </a:xfrm>
        </p:grpSpPr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74782F1-AC8C-452E-47DD-B80FE759225D}"/>
                </a:ext>
              </a:extLst>
            </p:cNvPr>
            <p:cNvSpPr txBox="1"/>
            <p:nvPr/>
          </p:nvSpPr>
          <p:spPr>
            <a:xfrm>
              <a:off x="8033786" y="1957649"/>
              <a:ext cx="2222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18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kênh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ADC 12-bit</a:t>
              </a:r>
            </a:p>
          </p:txBody>
        </p:sp>
        <p:cxnSp>
          <p:nvCxnSpPr>
            <p:cNvPr id="37" name="Đường kết nối Mũi tên Thẳng 36">
              <a:extLst>
                <a:ext uri="{FF2B5EF4-FFF2-40B4-BE49-F238E27FC236}">
                  <a16:creationId xmlns:a16="http://schemas.microsoft.com/office/drawing/2014/main" id="{05B5AE03-637F-413E-937A-7C624E30A07D}"/>
                </a:ext>
              </a:extLst>
            </p:cNvPr>
            <p:cNvCxnSpPr/>
            <p:nvPr/>
          </p:nvCxnSpPr>
          <p:spPr>
            <a:xfrm flipV="1">
              <a:off x="7148146" y="2314973"/>
              <a:ext cx="885640" cy="542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EBA76D51-A778-E208-5ADA-59A6DE2FC8FE}"/>
              </a:ext>
            </a:extLst>
          </p:cNvPr>
          <p:cNvGrpSpPr/>
          <p:nvPr/>
        </p:nvGrpSpPr>
        <p:grpSpPr>
          <a:xfrm>
            <a:off x="7148146" y="3315350"/>
            <a:ext cx="4701579" cy="369332"/>
            <a:chOff x="7148146" y="3315350"/>
            <a:chExt cx="4701579" cy="369332"/>
          </a:xfrm>
        </p:grpSpPr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C3F12217-FD91-D7DC-8321-DB385CF471C1}"/>
                </a:ext>
              </a:extLst>
            </p:cNvPr>
            <p:cNvSpPr txBox="1"/>
            <p:nvPr/>
          </p:nvSpPr>
          <p:spPr>
            <a:xfrm>
              <a:off x="8471877" y="3315350"/>
              <a:ext cx="3377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Truyền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I2C; I2S; UART;…</a:t>
              </a:r>
            </a:p>
          </p:txBody>
        </p:sp>
        <p:cxnSp>
          <p:nvCxnSpPr>
            <p:cNvPr id="39" name="Đường kết nối Mũi tên Thẳng 38">
              <a:extLst>
                <a:ext uri="{FF2B5EF4-FFF2-40B4-BE49-F238E27FC236}">
                  <a16:creationId xmlns:a16="http://schemas.microsoft.com/office/drawing/2014/main" id="{A0E2E835-B968-AA56-9856-83D775F3DC69}"/>
                </a:ext>
              </a:extLst>
            </p:cNvPr>
            <p:cNvCxnSpPr>
              <a:endCxn id="27" idx="1"/>
            </p:cNvCxnSpPr>
            <p:nvPr/>
          </p:nvCxnSpPr>
          <p:spPr>
            <a:xfrm>
              <a:off x="7148146" y="3481625"/>
              <a:ext cx="1323731" cy="18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Nhóm 9">
            <a:extLst>
              <a:ext uri="{FF2B5EF4-FFF2-40B4-BE49-F238E27FC236}">
                <a16:creationId xmlns:a16="http://schemas.microsoft.com/office/drawing/2014/main" id="{33C6AB17-6878-7BA8-BF9B-772E3AB9493E}"/>
              </a:ext>
            </a:extLst>
          </p:cNvPr>
          <p:cNvGrpSpPr/>
          <p:nvPr/>
        </p:nvGrpSpPr>
        <p:grpSpPr>
          <a:xfrm>
            <a:off x="7148146" y="4123592"/>
            <a:ext cx="4277915" cy="958989"/>
            <a:chOff x="7148146" y="4123592"/>
            <a:chExt cx="4277915" cy="958989"/>
          </a:xfrm>
        </p:grpSpPr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315106F3-3548-6524-669B-570926F9E0AE}"/>
                </a:ext>
              </a:extLst>
            </p:cNvPr>
            <p:cNvSpPr txBox="1"/>
            <p:nvPr/>
          </p:nvSpPr>
          <p:spPr>
            <a:xfrm>
              <a:off x="8033786" y="4713249"/>
              <a:ext cx="3392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 Timer 64-bit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2 WTD Timer</a:t>
              </a:r>
            </a:p>
          </p:txBody>
        </p:sp>
        <p:cxnSp>
          <p:nvCxnSpPr>
            <p:cNvPr id="41" name="Đường kết nối Mũi tên Thẳng 40">
              <a:extLst>
                <a:ext uri="{FF2B5EF4-FFF2-40B4-BE49-F238E27FC236}">
                  <a16:creationId xmlns:a16="http://schemas.microsoft.com/office/drawing/2014/main" id="{77203A85-3B24-D74D-E8A2-BD29D8152585}"/>
                </a:ext>
              </a:extLst>
            </p:cNvPr>
            <p:cNvCxnSpPr>
              <a:endCxn id="29" idx="1"/>
            </p:cNvCxnSpPr>
            <p:nvPr/>
          </p:nvCxnSpPr>
          <p:spPr>
            <a:xfrm>
              <a:off x="7148146" y="4123592"/>
              <a:ext cx="885640" cy="659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450805D4-C74D-4454-0773-67A5F5066546}"/>
              </a:ext>
            </a:extLst>
          </p:cNvPr>
          <p:cNvGrpSpPr/>
          <p:nvPr/>
        </p:nvGrpSpPr>
        <p:grpSpPr>
          <a:xfrm>
            <a:off x="1967979" y="4713249"/>
            <a:ext cx="6574236" cy="1702989"/>
            <a:chOff x="1967979" y="4713249"/>
            <a:chExt cx="6574236" cy="1702989"/>
          </a:xfrm>
        </p:grpSpPr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76AC4716-ADE4-6B80-196A-E32C660131AC}"/>
                </a:ext>
              </a:extLst>
            </p:cNvPr>
            <p:cNvSpPr txBox="1"/>
            <p:nvPr/>
          </p:nvSpPr>
          <p:spPr>
            <a:xfrm>
              <a:off x="1967979" y="5492908"/>
              <a:ext cx="65742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Dòng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tiêu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thụ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thấp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 µA ở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chế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Hibernation, </a:t>
              </a:r>
              <a:b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10-150 µA ở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chế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Deep-sleep, 0.8 mA ở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chế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Light-sleep…</a:t>
              </a:r>
            </a:p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43" name="Đường kết nối Mũi tên Thẳng 42">
              <a:extLst>
                <a:ext uri="{FF2B5EF4-FFF2-40B4-BE49-F238E27FC236}">
                  <a16:creationId xmlns:a16="http://schemas.microsoft.com/office/drawing/2014/main" id="{4B766BAB-8721-A734-6CE4-4F73E62FFF44}"/>
                </a:ext>
              </a:extLst>
            </p:cNvPr>
            <p:cNvCxnSpPr/>
            <p:nvPr/>
          </p:nvCxnSpPr>
          <p:spPr>
            <a:xfrm flipH="1">
              <a:off x="4044462" y="4713249"/>
              <a:ext cx="800099" cy="676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Đường kết nối Mũi tên Thẳng 44">
            <a:extLst>
              <a:ext uri="{FF2B5EF4-FFF2-40B4-BE49-F238E27FC236}">
                <a16:creationId xmlns:a16="http://schemas.microsoft.com/office/drawing/2014/main" id="{F46ACAFC-AB70-1545-A53B-2FE24D8A1B66}"/>
              </a:ext>
            </a:extLst>
          </p:cNvPr>
          <p:cNvCxnSpPr>
            <a:endCxn id="24" idx="3"/>
          </p:cNvCxnSpPr>
          <p:nvPr/>
        </p:nvCxnSpPr>
        <p:spPr>
          <a:xfrm flipH="1" flipV="1">
            <a:off x="3923506" y="3481625"/>
            <a:ext cx="586948" cy="20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2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583D73F1-34F1-52C6-D96B-CC7BEFB7A0E6}"/>
              </a:ext>
            </a:extLst>
          </p:cNvPr>
          <p:cNvGrpSpPr/>
          <p:nvPr/>
        </p:nvGrpSpPr>
        <p:grpSpPr>
          <a:xfrm>
            <a:off x="7717485" y="1109037"/>
            <a:ext cx="4161079" cy="5272267"/>
            <a:chOff x="7717485" y="1109037"/>
            <a:chExt cx="4161079" cy="5272267"/>
          </a:xfrm>
        </p:grpSpPr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0440EE90-0F6D-F50B-0EED-A1C3CE089F46}"/>
                </a:ext>
              </a:extLst>
            </p:cNvPr>
            <p:cNvSpPr txBox="1"/>
            <p:nvPr/>
          </p:nvSpPr>
          <p:spPr>
            <a:xfrm>
              <a:off x="7717485" y="6073527"/>
              <a:ext cx="30588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/>
                <a:t>Hình</a:t>
              </a:r>
              <a:r>
                <a:rPr lang="en-US" sz="1400" i="1" dirty="0"/>
                <a:t> 3.7. </a:t>
              </a:r>
              <a:r>
                <a:rPr lang="en-US" sz="1400" i="1" dirty="0" err="1"/>
                <a:t>Lưu</a:t>
              </a:r>
              <a:r>
                <a:rPr lang="en-US" sz="1400" i="1" dirty="0"/>
                <a:t> </a:t>
              </a:r>
              <a:r>
                <a:rPr lang="en-US" sz="1400" i="1" dirty="0" err="1"/>
                <a:t>đồ</a:t>
              </a:r>
              <a:r>
                <a:rPr lang="en-US" sz="1400" i="1" dirty="0"/>
                <a:t> </a:t>
              </a:r>
              <a:r>
                <a:rPr lang="en-US" sz="1400" i="1" dirty="0" err="1"/>
                <a:t>thuật</a:t>
              </a:r>
              <a:r>
                <a:rPr lang="en-US" sz="1400" i="1" dirty="0"/>
                <a:t> </a:t>
              </a:r>
              <a:r>
                <a:rPr lang="en-US" sz="1400" i="1" dirty="0" err="1"/>
                <a:t>toán</a:t>
              </a:r>
              <a:r>
                <a:rPr lang="en-US" sz="1400" i="1" dirty="0"/>
                <a:t> </a:t>
              </a:r>
              <a:r>
                <a:rPr lang="en-US" sz="1400" i="1" dirty="0" err="1"/>
                <a:t>của</a:t>
              </a:r>
              <a:r>
                <a:rPr lang="en-US" sz="1400" i="1" dirty="0"/>
                <a:t> </a:t>
              </a:r>
              <a:r>
                <a:rPr lang="en-US" sz="1400" i="1" dirty="0" err="1"/>
                <a:t>thiết</a:t>
              </a:r>
              <a:r>
                <a:rPr lang="en-US" sz="1400" i="1" dirty="0"/>
                <a:t> </a:t>
              </a:r>
              <a:r>
                <a:rPr lang="en-US" sz="1400" i="1" dirty="0" err="1"/>
                <a:t>bị</a:t>
              </a:r>
              <a:endParaRPr lang="en-US" sz="1400" i="1" dirty="0"/>
            </a:p>
          </p:txBody>
        </p:sp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62B19EE3-B46B-CB7D-681E-950EDD4C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17485" y="1109037"/>
              <a:ext cx="4161079" cy="4869142"/>
            </a:xfrm>
            <a:prstGeom prst="rect">
              <a:avLst/>
            </a:prstGeom>
          </p:spPr>
        </p:pic>
      </p:grp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481D9EC-81F9-670E-83A6-E9C0C987225D}"/>
              </a:ext>
            </a:extLst>
          </p:cNvPr>
          <p:cNvSpPr txBox="1"/>
          <p:nvPr/>
        </p:nvSpPr>
        <p:spPr>
          <a:xfrm>
            <a:off x="313436" y="1070233"/>
            <a:ext cx="4737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 KỲ ĐO VÀ LƯU ĐỒ THUẬT TOÁN</a:t>
            </a:r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54C02DFE-4C4C-163D-E214-A5A33CB5BCD2}"/>
              </a:ext>
            </a:extLst>
          </p:cNvPr>
          <p:cNvGrpSpPr/>
          <p:nvPr/>
        </p:nvGrpSpPr>
        <p:grpSpPr>
          <a:xfrm>
            <a:off x="611608" y="1862494"/>
            <a:ext cx="6071595" cy="3365127"/>
            <a:chOff x="611608" y="1862494"/>
            <a:chExt cx="6071595" cy="3365127"/>
          </a:xfrm>
        </p:grpSpPr>
        <p:pic>
          <p:nvPicPr>
            <p:cNvPr id="5" name="Picture 52">
              <a:extLst>
                <a:ext uri="{FF2B5EF4-FFF2-40B4-BE49-F238E27FC236}">
                  <a16:creationId xmlns:a16="http://schemas.microsoft.com/office/drawing/2014/main" id="{25B64024-2C85-0CAF-1267-D65115515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1" b="4171"/>
            <a:stretch>
              <a:fillRect/>
            </a:stretch>
          </p:blipFill>
          <p:spPr bwMode="auto">
            <a:xfrm>
              <a:off x="611608" y="1862494"/>
              <a:ext cx="6071595" cy="288042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ABDE41EC-FF63-712A-B620-B65A2D765488}"/>
                </a:ext>
              </a:extLst>
            </p:cNvPr>
            <p:cNvSpPr txBox="1"/>
            <p:nvPr/>
          </p:nvSpPr>
          <p:spPr>
            <a:xfrm>
              <a:off x="1987816" y="4919844"/>
              <a:ext cx="3319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/>
                <a:t>Hình</a:t>
              </a:r>
              <a:r>
                <a:rPr lang="en-US" sz="1400" i="1" dirty="0"/>
                <a:t> 3.6. </a:t>
              </a:r>
              <a:r>
                <a:rPr lang="en-US" sz="1400" i="1" dirty="0" err="1"/>
                <a:t>Thiết</a:t>
              </a:r>
              <a:r>
                <a:rPr lang="en-US" sz="1400" i="1" dirty="0"/>
                <a:t> </a:t>
              </a:r>
              <a:r>
                <a:rPr lang="en-US" sz="1400" i="1" dirty="0" err="1"/>
                <a:t>bị</a:t>
              </a:r>
              <a:r>
                <a:rPr lang="en-US" sz="1400" i="1" dirty="0"/>
                <a:t> </a:t>
              </a:r>
              <a:r>
                <a:rPr lang="en-US" sz="1400" i="1" dirty="0" err="1"/>
                <a:t>hoạt</a:t>
              </a:r>
              <a:r>
                <a:rPr lang="en-US" sz="1400" i="1" dirty="0"/>
                <a:t> </a:t>
              </a:r>
              <a:r>
                <a:rPr lang="en-US" sz="1400" i="1" dirty="0" err="1"/>
                <a:t>động</a:t>
              </a:r>
              <a:r>
                <a:rPr lang="en-US" sz="1400" i="1" dirty="0"/>
                <a:t> </a:t>
              </a:r>
              <a:r>
                <a:rPr lang="en-US" sz="1400" i="1" dirty="0" err="1"/>
                <a:t>theo</a:t>
              </a:r>
              <a:r>
                <a:rPr lang="en-US" sz="1400" i="1" dirty="0"/>
                <a:t> chu </a:t>
              </a:r>
              <a:r>
                <a:rPr lang="en-US" sz="1400" i="1" dirty="0" err="1"/>
                <a:t>kỳ</a:t>
              </a:r>
              <a:r>
                <a:rPr lang="en-US" sz="1400" i="1" dirty="0"/>
                <a:t> </a:t>
              </a:r>
              <a:r>
                <a:rPr lang="en-US" sz="1400" i="1" dirty="0" err="1"/>
                <a:t>đo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3500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27" y="3203130"/>
            <a:ext cx="7196836" cy="451739"/>
          </a:xfrm>
        </p:spPr>
        <p:txBody>
          <a:bodyPr>
            <a:noAutofit/>
          </a:bodyPr>
          <a:lstStyle/>
          <a:p>
            <a:r>
              <a:rPr lang="en-US" sz="3200" dirty="0" err="1"/>
              <a:t>Chương</a:t>
            </a:r>
            <a:r>
              <a:rPr lang="en-US" sz="3200" dirty="0"/>
              <a:t> 4.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tạo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3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6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4.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FD8DBC3-DBB2-B0D8-EF52-E40F104F8DAA}"/>
              </a:ext>
            </a:extLst>
          </p:cNvPr>
          <p:cNvSpPr txBox="1"/>
          <p:nvPr/>
        </p:nvSpPr>
        <p:spPr>
          <a:xfrm>
            <a:off x="313436" y="1070233"/>
            <a:ext cx="4253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 THÀNH SẢN XUẤT 1 THIẾT BỊ</a:t>
            </a:r>
          </a:p>
        </p:txBody>
      </p:sp>
      <p:graphicFrame>
        <p:nvGraphicFramePr>
          <p:cNvPr id="15" name="Bảng 14">
            <a:extLst>
              <a:ext uri="{FF2B5EF4-FFF2-40B4-BE49-F238E27FC236}">
                <a16:creationId xmlns:a16="http://schemas.microsoft.com/office/drawing/2014/main" id="{4D912078-DBE2-4E07-9D13-FB787A0BA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33219"/>
              </p:ext>
            </p:extLst>
          </p:nvPr>
        </p:nvGraphicFramePr>
        <p:xfrm>
          <a:off x="2153028" y="1572425"/>
          <a:ext cx="7885944" cy="471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7921">
                  <a:extLst>
                    <a:ext uri="{9D8B030D-6E8A-4147-A177-3AD203B41FA5}">
                      <a16:colId xmlns:a16="http://schemas.microsoft.com/office/drawing/2014/main" val="1423699368"/>
                    </a:ext>
                  </a:extLst>
                </a:gridCol>
                <a:gridCol w="4208686">
                  <a:extLst>
                    <a:ext uri="{9D8B030D-6E8A-4147-A177-3AD203B41FA5}">
                      <a16:colId xmlns:a16="http://schemas.microsoft.com/office/drawing/2014/main" val="1982612419"/>
                    </a:ext>
                  </a:extLst>
                </a:gridCol>
                <a:gridCol w="2759337">
                  <a:extLst>
                    <a:ext uri="{9D8B030D-6E8A-4147-A177-3AD203B41FA5}">
                      <a16:colId xmlns:a16="http://schemas.microsoft.com/office/drawing/2014/main" val="3768179665"/>
                    </a:ext>
                  </a:extLst>
                </a:gridCol>
              </a:tblGrid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STT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Tên linh kiện/thành phần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Giá thành (VNĐ)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582279994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1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Cảm biến bụi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99.000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2323631483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2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Cảm biến nhiệt độ, độ ẩm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90.000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1508348065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3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MCU 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65.000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2113478125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4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dirty="0">
                          <a:effectLst/>
                        </a:rPr>
                        <a:t>Flash </a:t>
                      </a:r>
                      <a:r>
                        <a:rPr lang="en-US" sz="1900" dirty="0" err="1">
                          <a:effectLst/>
                        </a:rPr>
                        <a:t>cho</a:t>
                      </a:r>
                      <a:r>
                        <a:rPr lang="en-US" sz="1900" dirty="0">
                          <a:effectLst/>
                        </a:rPr>
                        <a:t> MCU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dirty="0">
                          <a:effectLst/>
                        </a:rPr>
                        <a:t>29.000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2202953913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5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Pin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49.000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2625913622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6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Sạc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dirty="0">
                          <a:effectLst/>
                        </a:rPr>
                        <a:t>39.000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2325226607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7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IC quản lý nguồn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84.000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72797168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8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IC Boost converter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28.000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3611043524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9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IC LDO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9.000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200063331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10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Màn hình OLED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95.000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1191557680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11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Quạt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24.000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2043771444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12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Vỏ hộp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22.000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488478972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13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PCB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dirty="0">
                          <a:effectLst/>
                        </a:rPr>
                        <a:t>25.000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451856888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14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Các thành phần khác (tụ, trở, mosfet,...)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dirty="0">
                          <a:effectLst/>
                        </a:rPr>
                        <a:t> ≈ 150.000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1406046836"/>
                  </a:ext>
                </a:extLst>
              </a:tr>
              <a:tr h="29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 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TỔNG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dirty="0">
                          <a:effectLst/>
                        </a:rPr>
                        <a:t>808.000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00339" marR="100339" marT="0" marB="0" anchor="ctr"/>
                </a:tc>
                <a:extLst>
                  <a:ext uri="{0D108BD9-81ED-4DB2-BD59-A6C34878D82A}">
                    <a16:rowId xmlns:a16="http://schemas.microsoft.com/office/drawing/2014/main" val="351260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357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4.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9A64000E-21CF-0B11-59D3-45E68DA128EB}"/>
              </a:ext>
            </a:extLst>
          </p:cNvPr>
          <p:cNvGrpSpPr/>
          <p:nvPr/>
        </p:nvGrpSpPr>
        <p:grpSpPr>
          <a:xfrm>
            <a:off x="5184904" y="1846856"/>
            <a:ext cx="4605556" cy="1305145"/>
            <a:chOff x="5408953" y="962625"/>
            <a:chExt cx="4605556" cy="1305145"/>
          </a:xfrm>
        </p:grpSpPr>
        <p:sp>
          <p:nvSpPr>
            <p:cNvPr id="4" name="Hộp Văn bản 3">
              <a:extLst>
                <a:ext uri="{FF2B5EF4-FFF2-40B4-BE49-F238E27FC236}">
                  <a16:creationId xmlns:a16="http://schemas.microsoft.com/office/drawing/2014/main" id="{80F840A3-E564-19C5-6243-35D616F024B4}"/>
                </a:ext>
              </a:extLst>
            </p:cNvPr>
            <p:cNvSpPr txBox="1"/>
            <p:nvPr/>
          </p:nvSpPr>
          <p:spPr>
            <a:xfrm>
              <a:off x="5408953" y="962625"/>
              <a:ext cx="1284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Mạch</a:t>
              </a:r>
              <a:r>
                <a:rPr lang="en-US" b="1" dirty="0"/>
                <a:t> OLED</a:t>
              </a: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4486E86D-A98D-59FE-BD0F-41FD1181DB26}"/>
                </a:ext>
              </a:extLst>
            </p:cNvPr>
            <p:cNvSpPr txBox="1"/>
            <p:nvPr/>
          </p:nvSpPr>
          <p:spPr>
            <a:xfrm>
              <a:off x="5408953" y="1344440"/>
              <a:ext cx="46055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</a:t>
              </a:r>
              <a:r>
                <a:rPr lang="en-US" dirty="0" err="1"/>
                <a:t>Chứa</a:t>
              </a:r>
              <a:r>
                <a:rPr lang="en-US" dirty="0"/>
                <a:t> </a:t>
              </a:r>
              <a:r>
                <a:rPr lang="en-US" dirty="0" err="1"/>
                <a:t>màn</a:t>
              </a:r>
              <a:r>
                <a:rPr lang="en-US" dirty="0"/>
                <a:t> </a:t>
              </a:r>
              <a:r>
                <a:rPr lang="en-US" dirty="0" err="1"/>
                <a:t>hình</a:t>
              </a:r>
              <a:r>
                <a:rPr lang="en-US" dirty="0"/>
                <a:t> OLED </a:t>
              </a:r>
              <a:r>
                <a:rPr lang="en-US" dirty="0" err="1"/>
                <a:t>và</a:t>
              </a:r>
              <a:r>
                <a:rPr lang="en-US" dirty="0"/>
                <a:t> 2 </a:t>
              </a:r>
              <a:r>
                <a:rPr lang="en-US" dirty="0" err="1"/>
                <a:t>nút</a:t>
              </a:r>
              <a:r>
                <a:rPr lang="en-US" dirty="0"/>
                <a:t> </a:t>
              </a:r>
              <a:r>
                <a:rPr lang="en-US" dirty="0" err="1"/>
                <a:t>bấm</a:t>
              </a:r>
              <a:r>
                <a:rPr lang="en-US" dirty="0"/>
                <a:t> </a:t>
              </a:r>
              <a:r>
                <a:rPr lang="en-US" dirty="0" err="1"/>
                <a:t>chức</a:t>
              </a:r>
              <a:r>
                <a:rPr lang="en-US" dirty="0"/>
                <a:t> </a:t>
              </a:r>
              <a:r>
                <a:rPr lang="en-US" dirty="0" err="1"/>
                <a:t>năng</a:t>
              </a:r>
              <a:endParaRPr lang="en-US" dirty="0"/>
            </a:p>
            <a:p>
              <a:r>
                <a:rPr lang="en-US" dirty="0"/>
                <a:t>- </a:t>
              </a:r>
              <a:r>
                <a:rPr lang="en-US" dirty="0" err="1"/>
                <a:t>Gắn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</a:t>
              </a:r>
              <a:r>
                <a:rPr lang="en-US" dirty="0" err="1"/>
                <a:t>mặt</a:t>
              </a:r>
              <a:r>
                <a:rPr lang="en-US" dirty="0"/>
                <a:t> </a:t>
              </a:r>
              <a:r>
                <a:rPr lang="en-US" dirty="0" err="1"/>
                <a:t>trên</a:t>
              </a:r>
              <a:r>
                <a:rPr lang="en-US" dirty="0"/>
                <a:t> </a:t>
              </a:r>
              <a:r>
                <a:rPr lang="en-US" dirty="0" err="1"/>
                <a:t>của</a:t>
              </a:r>
              <a:r>
                <a:rPr lang="en-US" dirty="0"/>
                <a:t> </a:t>
              </a:r>
              <a:r>
                <a:rPr lang="en-US" dirty="0" err="1"/>
                <a:t>vỏ</a:t>
              </a:r>
              <a:r>
                <a:rPr lang="en-US" dirty="0"/>
                <a:t> </a:t>
              </a:r>
              <a:r>
                <a:rPr lang="en-US" dirty="0" err="1"/>
                <a:t>hộp</a:t>
              </a:r>
              <a:endParaRPr lang="en-US" dirty="0"/>
            </a:p>
            <a:p>
              <a:endParaRPr lang="en-US" dirty="0"/>
            </a:p>
          </p:txBody>
        </p:sp>
      </p:grpSp>
      <p:grpSp>
        <p:nvGrpSpPr>
          <p:cNvPr id="10" name="Nhóm 9">
            <a:extLst>
              <a:ext uri="{FF2B5EF4-FFF2-40B4-BE49-F238E27FC236}">
                <a16:creationId xmlns:a16="http://schemas.microsoft.com/office/drawing/2014/main" id="{B96345E3-D573-76C5-0D61-2CB684855B15}"/>
              </a:ext>
            </a:extLst>
          </p:cNvPr>
          <p:cNvGrpSpPr/>
          <p:nvPr/>
        </p:nvGrpSpPr>
        <p:grpSpPr>
          <a:xfrm>
            <a:off x="5184904" y="3616941"/>
            <a:ext cx="6473695" cy="1305145"/>
            <a:chOff x="5408953" y="962625"/>
            <a:chExt cx="6473695" cy="1305145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D148F71B-AEC8-1598-0D2B-D2EC32E1E8A4}"/>
                </a:ext>
              </a:extLst>
            </p:cNvPr>
            <p:cNvSpPr txBox="1"/>
            <p:nvPr/>
          </p:nvSpPr>
          <p:spPr>
            <a:xfrm>
              <a:off x="5408953" y="962625"/>
              <a:ext cx="1327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Mạch</a:t>
              </a:r>
              <a:r>
                <a:rPr lang="en-US" b="1" dirty="0"/>
                <a:t> MAIN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E8EFA306-1EA3-380C-039C-952E5A6BACD0}"/>
                </a:ext>
              </a:extLst>
            </p:cNvPr>
            <p:cNvSpPr txBox="1"/>
            <p:nvPr/>
          </p:nvSpPr>
          <p:spPr>
            <a:xfrm>
              <a:off x="5408953" y="1344440"/>
              <a:ext cx="6473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</a:t>
              </a:r>
              <a:r>
                <a:rPr lang="en-US" dirty="0" err="1"/>
                <a:t>Chứa</a:t>
              </a:r>
              <a:r>
                <a:rPr lang="en-US" dirty="0"/>
                <a:t> </a:t>
              </a:r>
              <a:r>
                <a:rPr lang="en-US" dirty="0" err="1"/>
                <a:t>toàn</a:t>
              </a:r>
              <a:r>
                <a:rPr lang="en-US" dirty="0"/>
                <a:t> </a:t>
              </a:r>
              <a:r>
                <a:rPr lang="en-US" dirty="0" err="1"/>
                <a:t>bộ</a:t>
              </a:r>
              <a:r>
                <a:rPr lang="en-US" dirty="0"/>
                <a:t> </a:t>
              </a:r>
              <a:r>
                <a:rPr lang="en-US" dirty="0" err="1"/>
                <a:t>khối</a:t>
              </a:r>
              <a:r>
                <a:rPr lang="en-US" dirty="0"/>
                <a:t> </a:t>
              </a:r>
              <a:r>
                <a:rPr lang="en-US" dirty="0" err="1"/>
                <a:t>nguồn</a:t>
              </a:r>
              <a:r>
                <a:rPr lang="en-US" dirty="0"/>
                <a:t>, </a:t>
              </a:r>
              <a:r>
                <a:rPr lang="en-US" dirty="0" err="1"/>
                <a:t>khối</a:t>
              </a:r>
              <a:r>
                <a:rPr lang="en-US" dirty="0"/>
                <a:t> </a:t>
              </a:r>
              <a:r>
                <a:rPr lang="en-US" dirty="0" err="1"/>
                <a:t>xử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trung</a:t>
              </a:r>
              <a:r>
                <a:rPr lang="en-US" dirty="0"/>
                <a:t> </a:t>
              </a:r>
              <a:r>
                <a:rPr lang="en-US" dirty="0" err="1"/>
                <a:t>tâm</a:t>
              </a:r>
              <a:r>
                <a:rPr lang="en-US" dirty="0"/>
                <a:t>, </a:t>
              </a:r>
              <a:r>
                <a:rPr lang="en-US" dirty="0" err="1"/>
                <a:t>khối</a:t>
              </a:r>
              <a:r>
                <a:rPr lang="en-US" dirty="0"/>
                <a:t> </a:t>
              </a:r>
              <a:r>
                <a:rPr lang="en-US" dirty="0" err="1"/>
                <a:t>truyền</a:t>
              </a:r>
              <a:r>
                <a:rPr lang="en-US" dirty="0"/>
                <a:t> </a:t>
              </a:r>
              <a:r>
                <a:rPr lang="en-US" dirty="0" err="1"/>
                <a:t>thông</a:t>
              </a:r>
              <a:r>
                <a:rPr lang="en-US" dirty="0"/>
                <a:t>,</a:t>
              </a:r>
              <a:br>
                <a:rPr lang="en-US" dirty="0"/>
              </a:b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thành</a:t>
              </a:r>
              <a:r>
                <a:rPr lang="en-US" dirty="0"/>
                <a:t> </a:t>
              </a:r>
              <a:r>
                <a:rPr lang="en-US" dirty="0" err="1"/>
                <a:t>phần</a:t>
              </a:r>
              <a:r>
                <a:rPr lang="en-US" dirty="0"/>
                <a:t> </a:t>
              </a:r>
              <a:r>
                <a:rPr lang="en-US" dirty="0" err="1"/>
                <a:t>điều</a:t>
              </a:r>
              <a:r>
                <a:rPr lang="en-US" dirty="0"/>
                <a:t> </a:t>
              </a:r>
              <a:r>
                <a:rPr lang="en-US" dirty="0" err="1"/>
                <a:t>khiển</a:t>
              </a:r>
              <a:r>
                <a:rPr lang="en-US" dirty="0"/>
                <a:t> </a:t>
              </a:r>
              <a:r>
                <a:rPr lang="en-US" dirty="0" err="1"/>
                <a:t>quạt</a:t>
              </a:r>
              <a:r>
                <a:rPr lang="en-US" dirty="0"/>
                <a:t>, </a:t>
              </a:r>
              <a:r>
                <a:rPr lang="en-US" dirty="0" err="1"/>
                <a:t>cảm</a:t>
              </a:r>
              <a:r>
                <a:rPr lang="en-US" dirty="0"/>
                <a:t> </a:t>
              </a:r>
              <a:r>
                <a:rPr lang="en-US" dirty="0" err="1"/>
                <a:t>biến</a:t>
              </a:r>
              <a:r>
                <a:rPr lang="en-US" dirty="0"/>
                <a:t>, </a:t>
              </a:r>
              <a:r>
                <a:rPr lang="en-US" dirty="0" err="1"/>
                <a:t>cấp</a:t>
              </a:r>
              <a:r>
                <a:rPr lang="en-US" dirty="0"/>
                <a:t> </a:t>
              </a:r>
              <a:r>
                <a:rPr lang="en-US" dirty="0" err="1"/>
                <a:t>nguồn</a:t>
              </a:r>
              <a:endParaRPr lang="en-US" dirty="0"/>
            </a:p>
            <a:p>
              <a:r>
                <a:rPr lang="en-US" dirty="0"/>
                <a:t>- </a:t>
              </a:r>
              <a:r>
                <a:rPr lang="en-US" dirty="0" err="1"/>
                <a:t>Gắn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</a:t>
              </a:r>
              <a:r>
                <a:rPr lang="en-US" dirty="0" err="1"/>
                <a:t>đáy</a:t>
              </a:r>
              <a:r>
                <a:rPr lang="en-US" dirty="0"/>
                <a:t> </a:t>
              </a:r>
              <a:r>
                <a:rPr lang="en-US" dirty="0" err="1"/>
                <a:t>vỏ</a:t>
              </a:r>
              <a:r>
                <a:rPr lang="en-US" dirty="0"/>
                <a:t> </a:t>
              </a:r>
              <a:r>
                <a:rPr lang="en-US" dirty="0" err="1"/>
                <a:t>hộp</a:t>
              </a:r>
              <a:endParaRPr lang="en-US" dirty="0"/>
            </a:p>
          </p:txBody>
        </p: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CA20B11-3A1D-C382-12C5-28B852EF4F43}"/>
              </a:ext>
            </a:extLst>
          </p:cNvPr>
          <p:cNvSpPr txBox="1"/>
          <p:nvPr/>
        </p:nvSpPr>
        <p:spPr>
          <a:xfrm>
            <a:off x="802185" y="3560656"/>
            <a:ext cx="3974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/>
              <a:t>Hình</a:t>
            </a:r>
            <a:r>
              <a:rPr lang="en-US" sz="1400" i="1" dirty="0"/>
              <a:t> 4.1. </a:t>
            </a:r>
            <a:r>
              <a:rPr lang="en-US" sz="1400" i="1" dirty="0" err="1"/>
              <a:t>Mạch</a:t>
            </a:r>
            <a:r>
              <a:rPr lang="en-US" sz="1400" i="1" dirty="0"/>
              <a:t> OLED </a:t>
            </a:r>
            <a:r>
              <a:rPr lang="en-US" sz="1400" i="1" dirty="0" err="1"/>
              <a:t>và</a:t>
            </a:r>
            <a:r>
              <a:rPr lang="en-US" sz="1400" i="1" dirty="0"/>
              <a:t> </a:t>
            </a:r>
            <a:r>
              <a:rPr lang="en-US" sz="1400" i="1" dirty="0" err="1"/>
              <a:t>mạch</a:t>
            </a:r>
            <a:r>
              <a:rPr lang="en-US" sz="1400" i="1" dirty="0"/>
              <a:t> MAIN </a:t>
            </a:r>
            <a:r>
              <a:rPr lang="en-US" sz="1400" i="1" dirty="0" err="1"/>
              <a:t>sau</a:t>
            </a:r>
            <a:r>
              <a:rPr lang="en-US" sz="1400" i="1" dirty="0"/>
              <a:t> </a:t>
            </a:r>
            <a:r>
              <a:rPr lang="en-US" sz="1400" i="1" dirty="0" err="1"/>
              <a:t>khi</a:t>
            </a:r>
            <a:r>
              <a:rPr lang="en-US" sz="1400" i="1" dirty="0"/>
              <a:t> in </a:t>
            </a:r>
            <a:r>
              <a:rPr lang="en-US" sz="1400" i="1" dirty="0" err="1"/>
              <a:t>mạch</a:t>
            </a:r>
            <a:endParaRPr lang="en-US" sz="1400" i="1" dirty="0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FD8DBC3-DBB2-B0D8-EF52-E40F104F8DAA}"/>
              </a:ext>
            </a:extLst>
          </p:cNvPr>
          <p:cNvSpPr txBox="1"/>
          <p:nvPr/>
        </p:nvSpPr>
        <p:spPr>
          <a:xfrm>
            <a:off x="313436" y="1070233"/>
            <a:ext cx="3065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 CÔNG PHẦN CỨNG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5B89BF5-93A5-ECA0-7359-0D25EBB5C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0" b="17834"/>
          <a:stretch/>
        </p:blipFill>
        <p:spPr bwMode="auto">
          <a:xfrm>
            <a:off x="1184541" y="1638674"/>
            <a:ext cx="3209454" cy="1907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F3517AA-E1A1-0047-3D50-8C98FC5C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3" b="7983"/>
          <a:stretch/>
        </p:blipFill>
        <p:spPr bwMode="auto">
          <a:xfrm>
            <a:off x="1184541" y="3982534"/>
            <a:ext cx="3209454" cy="1907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C6AC4131-215D-D922-4487-47AA28099E72}"/>
              </a:ext>
            </a:extLst>
          </p:cNvPr>
          <p:cNvSpPr txBox="1"/>
          <p:nvPr/>
        </p:nvSpPr>
        <p:spPr>
          <a:xfrm>
            <a:off x="626659" y="6004175"/>
            <a:ext cx="4325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/>
              <a:t>Hình</a:t>
            </a:r>
            <a:r>
              <a:rPr lang="en-US" sz="1400" i="1" dirty="0"/>
              <a:t> 4.2. </a:t>
            </a:r>
            <a:r>
              <a:rPr lang="en-US" sz="1400" i="1" dirty="0" err="1"/>
              <a:t>Mạch</a:t>
            </a:r>
            <a:r>
              <a:rPr lang="en-US" sz="1400" i="1" dirty="0"/>
              <a:t> OLED </a:t>
            </a:r>
            <a:r>
              <a:rPr lang="en-US" sz="1400" i="1" dirty="0" err="1"/>
              <a:t>và</a:t>
            </a:r>
            <a:r>
              <a:rPr lang="en-US" sz="1400" i="1" dirty="0"/>
              <a:t> </a:t>
            </a:r>
            <a:r>
              <a:rPr lang="en-US" sz="1400" i="1" dirty="0" err="1"/>
              <a:t>mạch</a:t>
            </a:r>
            <a:r>
              <a:rPr lang="en-US" sz="1400" i="1" dirty="0"/>
              <a:t> MAIN </a:t>
            </a:r>
            <a:r>
              <a:rPr lang="en-US" sz="1400" i="1" dirty="0" err="1"/>
              <a:t>sau</a:t>
            </a:r>
            <a:r>
              <a:rPr lang="en-US" sz="1400" i="1" dirty="0"/>
              <a:t> </a:t>
            </a:r>
            <a:r>
              <a:rPr lang="en-US" sz="1400" i="1" dirty="0" err="1"/>
              <a:t>khi</a:t>
            </a:r>
            <a:r>
              <a:rPr lang="en-US" sz="1400" i="1" dirty="0"/>
              <a:t> </a:t>
            </a:r>
            <a:r>
              <a:rPr lang="en-US" sz="1400" i="1" dirty="0" err="1"/>
              <a:t>hàn</a:t>
            </a:r>
            <a:r>
              <a:rPr lang="en-US" sz="1400" i="1" dirty="0"/>
              <a:t> </a:t>
            </a:r>
            <a:r>
              <a:rPr lang="en-US" sz="1400" i="1" dirty="0" err="1"/>
              <a:t>linh</a:t>
            </a:r>
            <a:r>
              <a:rPr lang="en-US" sz="1400" i="1" dirty="0"/>
              <a:t> </a:t>
            </a:r>
            <a:r>
              <a:rPr lang="en-US" sz="1400" i="1" dirty="0" err="1"/>
              <a:t>kiện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207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4.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DBD2F90-325F-15E3-C95E-7AEEA4BB338B}"/>
              </a:ext>
            </a:extLst>
          </p:cNvPr>
          <p:cNvSpPr txBox="1"/>
          <p:nvPr/>
        </p:nvSpPr>
        <p:spPr>
          <a:xfrm>
            <a:off x="2791895" y="5694008"/>
            <a:ext cx="6608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/>
              <a:t>Hình</a:t>
            </a:r>
            <a:r>
              <a:rPr lang="en-US" sz="1400" i="1" dirty="0"/>
              <a:t> 4.3. </a:t>
            </a:r>
            <a:r>
              <a:rPr lang="en-US" sz="1400" i="1" dirty="0" err="1"/>
              <a:t>Các</a:t>
            </a:r>
            <a:r>
              <a:rPr lang="en-US" sz="1400" i="1" dirty="0"/>
              <a:t> </a:t>
            </a:r>
            <a:r>
              <a:rPr lang="en-US" sz="1400" i="1" dirty="0" err="1"/>
              <a:t>thành</a:t>
            </a:r>
            <a:r>
              <a:rPr lang="en-US" sz="1400" i="1" dirty="0"/>
              <a:t> </a:t>
            </a:r>
            <a:r>
              <a:rPr lang="en-US" sz="1400" i="1" dirty="0" err="1"/>
              <a:t>phần</a:t>
            </a:r>
            <a:r>
              <a:rPr lang="en-US" sz="1400" i="1" dirty="0"/>
              <a:t> </a:t>
            </a:r>
            <a:r>
              <a:rPr lang="en-US" sz="1400" i="1" dirty="0" err="1"/>
              <a:t>của</a:t>
            </a:r>
            <a:r>
              <a:rPr lang="en-US" sz="1400" i="1" dirty="0"/>
              <a:t> </a:t>
            </a:r>
            <a:r>
              <a:rPr lang="en-US" sz="1400" i="1" dirty="0" err="1"/>
              <a:t>thiết</a:t>
            </a:r>
            <a:r>
              <a:rPr lang="en-US" sz="1400" i="1" dirty="0"/>
              <a:t> </a:t>
            </a:r>
            <a:r>
              <a:rPr lang="en-US" sz="1400" i="1" dirty="0" err="1"/>
              <a:t>bị</a:t>
            </a:r>
            <a:r>
              <a:rPr lang="en-US" sz="1400" i="1" dirty="0"/>
              <a:t> </a:t>
            </a:r>
            <a:r>
              <a:rPr lang="en-US" sz="1400" i="1" dirty="0" err="1"/>
              <a:t>được</a:t>
            </a:r>
            <a:r>
              <a:rPr lang="en-US" sz="1400" i="1" dirty="0"/>
              <a:t> </a:t>
            </a:r>
            <a:r>
              <a:rPr lang="en-US" sz="1400" i="1" dirty="0" err="1"/>
              <a:t>đặt</a:t>
            </a:r>
            <a:r>
              <a:rPr lang="en-US" sz="1400" i="1" dirty="0"/>
              <a:t> </a:t>
            </a:r>
            <a:r>
              <a:rPr lang="en-US" sz="1400" i="1" dirty="0" err="1"/>
              <a:t>trong</a:t>
            </a:r>
            <a:r>
              <a:rPr lang="en-US" sz="1400" i="1" dirty="0"/>
              <a:t> </a:t>
            </a:r>
            <a:r>
              <a:rPr lang="en-US" sz="1400" i="1" dirty="0" err="1"/>
              <a:t>vỏ</a:t>
            </a:r>
            <a:r>
              <a:rPr lang="en-US" sz="1400" i="1" dirty="0"/>
              <a:t> </a:t>
            </a:r>
            <a:r>
              <a:rPr lang="en-US" sz="1400" i="1" dirty="0" err="1"/>
              <a:t>hộp</a:t>
            </a:r>
            <a:r>
              <a:rPr lang="en-US" sz="1400" i="1" dirty="0"/>
              <a:t>, </a:t>
            </a:r>
            <a:r>
              <a:rPr lang="en-US" sz="1400" i="1" dirty="0" err="1"/>
              <a:t>kích</a:t>
            </a:r>
            <a:r>
              <a:rPr lang="en-US" sz="1400" i="1" dirty="0"/>
              <a:t> </a:t>
            </a:r>
            <a:r>
              <a:rPr lang="en-US" sz="1400" i="1" dirty="0" err="1"/>
              <a:t>thước</a:t>
            </a:r>
            <a:r>
              <a:rPr lang="en-US" sz="1400" i="1" dirty="0"/>
              <a:t>: 10 x 6.8 x 5 mm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E5B584F-35A0-65F7-5428-4208C051CF5E}"/>
              </a:ext>
            </a:extLst>
          </p:cNvPr>
          <p:cNvSpPr txBox="1"/>
          <p:nvPr/>
        </p:nvSpPr>
        <p:spPr>
          <a:xfrm>
            <a:off x="313436" y="1070233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 ĐẠT ĐƯỢC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184D8348-B3E6-9D82-F2FC-B147A9E35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9" b="15010"/>
          <a:stretch/>
        </p:blipFill>
        <p:spPr>
          <a:xfrm>
            <a:off x="1205346" y="1477312"/>
            <a:ext cx="4323392" cy="4155993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AB5AE0B-B289-0A40-A6DC-773B83AF5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9" b="12514"/>
          <a:stretch/>
        </p:blipFill>
        <p:spPr>
          <a:xfrm>
            <a:off x="5727782" y="1467991"/>
            <a:ext cx="4361791" cy="41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12" y="317039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937012" y="1990548"/>
            <a:ext cx="6882791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ĐỒ ÁN TỐT NGHIỆP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937012" y="2899411"/>
            <a:ext cx="7174904" cy="1119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/>
              <a:t>Thiết</a:t>
            </a:r>
            <a:r>
              <a:rPr lang="en-US" sz="2800" b="0" dirty="0"/>
              <a:t> </a:t>
            </a:r>
            <a:r>
              <a:rPr lang="en-US" sz="2800" b="0" dirty="0" err="1"/>
              <a:t>kế</a:t>
            </a:r>
            <a:r>
              <a:rPr lang="en-US" sz="2800" b="0" dirty="0"/>
              <a:t> </a:t>
            </a:r>
            <a:r>
              <a:rPr lang="en-US" sz="2800" b="0" dirty="0" err="1"/>
              <a:t>thiết</a:t>
            </a:r>
            <a:r>
              <a:rPr lang="en-US" sz="2800" b="0" dirty="0"/>
              <a:t> </a:t>
            </a:r>
            <a:r>
              <a:rPr lang="en-US" sz="2800" b="0" dirty="0" err="1"/>
              <a:t>bị</a:t>
            </a:r>
            <a:r>
              <a:rPr lang="en-US" sz="2800" b="0" dirty="0"/>
              <a:t> </a:t>
            </a:r>
            <a:r>
              <a:rPr lang="en-US" sz="2800" b="0" dirty="0" err="1"/>
              <a:t>đo</a:t>
            </a:r>
            <a:r>
              <a:rPr lang="en-US" sz="2800" b="0" dirty="0"/>
              <a:t> </a:t>
            </a:r>
            <a:r>
              <a:rPr lang="en-US" sz="2800" b="0" dirty="0" err="1"/>
              <a:t>nồng</a:t>
            </a:r>
            <a:r>
              <a:rPr lang="en-US" sz="2800" b="0" dirty="0"/>
              <a:t> </a:t>
            </a:r>
            <a:r>
              <a:rPr lang="en-US" sz="2800" b="0" dirty="0" err="1"/>
              <a:t>độ</a:t>
            </a:r>
            <a:r>
              <a:rPr lang="en-US" sz="2800" b="0" dirty="0"/>
              <a:t> </a:t>
            </a:r>
            <a:r>
              <a:rPr lang="en-US" sz="2800" b="0" dirty="0" err="1"/>
              <a:t>bụi</a:t>
            </a:r>
            <a:r>
              <a:rPr lang="en-US" sz="2800" b="0" dirty="0"/>
              <a:t>, </a:t>
            </a:r>
            <a:r>
              <a:rPr lang="en-US" sz="2800" b="0" dirty="0" err="1"/>
              <a:t>nhiệt</a:t>
            </a:r>
            <a:r>
              <a:rPr lang="en-US" sz="2800" b="0" dirty="0"/>
              <a:t> </a:t>
            </a:r>
            <a:r>
              <a:rPr lang="en-US" sz="2800" b="0" dirty="0" err="1"/>
              <a:t>độ</a:t>
            </a:r>
            <a:r>
              <a:rPr lang="en-US" sz="2800" b="0" dirty="0"/>
              <a:t> </a:t>
            </a:r>
            <a:r>
              <a:rPr lang="en-US" sz="2800" b="0" dirty="0" err="1"/>
              <a:t>và</a:t>
            </a:r>
            <a:r>
              <a:rPr lang="en-US" sz="2800" b="0" dirty="0"/>
              <a:t> </a:t>
            </a:r>
            <a:r>
              <a:rPr lang="en-US" sz="2800" b="0" dirty="0" err="1"/>
              <a:t>độ</a:t>
            </a:r>
            <a:r>
              <a:rPr lang="en-US" sz="2800" b="0" dirty="0"/>
              <a:t> </a:t>
            </a:r>
            <a:r>
              <a:rPr lang="en-US" sz="2800" b="0" dirty="0" err="1"/>
              <a:t>ẩm</a:t>
            </a:r>
            <a:r>
              <a:rPr lang="en-US" sz="2800" b="0" dirty="0"/>
              <a:t> </a:t>
            </a:r>
            <a:r>
              <a:rPr lang="en-US" sz="2800" b="0" dirty="0" err="1"/>
              <a:t>trong</a:t>
            </a:r>
            <a:r>
              <a:rPr lang="en-US" sz="2800" b="0" dirty="0"/>
              <a:t> </a:t>
            </a:r>
            <a:r>
              <a:rPr lang="en-US" sz="2800" b="0" dirty="0" err="1"/>
              <a:t>nhà</a:t>
            </a:r>
            <a:endParaRPr lang="en-US" sz="2800" b="0" dirty="0"/>
          </a:p>
          <a:p>
            <a:r>
              <a:rPr lang="en-US" sz="2800" b="0" dirty="0"/>
              <a:t>GVHD: </a:t>
            </a:r>
            <a:r>
              <a:rPr lang="en-US" sz="2800" b="0" dirty="0" err="1"/>
              <a:t>Ths</a:t>
            </a:r>
            <a:r>
              <a:rPr lang="en-US" sz="2800" b="0" dirty="0"/>
              <a:t>. Lê </a:t>
            </a:r>
            <a:r>
              <a:rPr lang="en-US" sz="2800" b="0" dirty="0" err="1"/>
              <a:t>Thị</a:t>
            </a:r>
            <a:r>
              <a:rPr lang="en-US" sz="2800" b="0" dirty="0"/>
              <a:t> Thanh </a:t>
            </a:r>
            <a:r>
              <a:rPr lang="en-US" sz="2800" b="0" dirty="0" err="1"/>
              <a:t>Hà</a:t>
            </a:r>
            <a:endParaRPr lang="en-US" sz="2800" b="0" dirty="0"/>
          </a:p>
          <a:p>
            <a:endParaRPr lang="en-US" sz="2800" b="0" dirty="0"/>
          </a:p>
          <a:p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Sỹ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- 20174190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4.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5" name="Hình ảnh 4" descr="Ảnh có chứa thiết bị điện tử&#10;&#10;Mô tả được tạo tự động">
            <a:extLst>
              <a:ext uri="{FF2B5EF4-FFF2-40B4-BE49-F238E27FC236}">
                <a16:creationId xmlns:a16="http://schemas.microsoft.com/office/drawing/2014/main" id="{5A478D63-713D-7C30-7581-92B9D6F11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56" y="1771155"/>
            <a:ext cx="3827212" cy="3827212"/>
          </a:xfrm>
          <a:prstGeom prst="rect">
            <a:avLst/>
          </a:prstGeom>
        </p:spPr>
      </p:pic>
      <p:pic>
        <p:nvPicPr>
          <p:cNvPr id="7" name="Hình ảnh 6" descr="Ảnh có chứa thiết bị điện tử, cáp, đầu nối&#10;&#10;Mô tả được tạo tự động">
            <a:extLst>
              <a:ext uri="{FF2B5EF4-FFF2-40B4-BE49-F238E27FC236}">
                <a16:creationId xmlns:a16="http://schemas.microsoft.com/office/drawing/2014/main" id="{A1866921-E66E-1F20-BB2C-F8F69A18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58" y="1771155"/>
            <a:ext cx="3827212" cy="3827212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DBD2F90-325F-15E3-C95E-7AEEA4BB338B}"/>
              </a:ext>
            </a:extLst>
          </p:cNvPr>
          <p:cNvSpPr txBox="1"/>
          <p:nvPr/>
        </p:nvSpPr>
        <p:spPr>
          <a:xfrm>
            <a:off x="1725710" y="5694008"/>
            <a:ext cx="3716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/>
              <a:t>Hình</a:t>
            </a:r>
            <a:r>
              <a:rPr lang="en-US" sz="1400" i="1" dirty="0"/>
              <a:t> 4.1. </a:t>
            </a:r>
            <a:r>
              <a:rPr lang="en-US" sz="1400" i="1" dirty="0" err="1"/>
              <a:t>Đọc</a:t>
            </a:r>
            <a:r>
              <a:rPr lang="en-US" sz="1400" i="1" dirty="0"/>
              <a:t> </a:t>
            </a:r>
            <a:r>
              <a:rPr lang="en-US" sz="1400" i="1" dirty="0" err="1"/>
              <a:t>giá</a:t>
            </a:r>
            <a:r>
              <a:rPr lang="en-US" sz="1400" i="1" dirty="0"/>
              <a:t> </a:t>
            </a:r>
            <a:r>
              <a:rPr lang="en-US" sz="1400" i="1" dirty="0" err="1"/>
              <a:t>trị</a:t>
            </a:r>
            <a:r>
              <a:rPr lang="en-US" sz="1400" i="1" dirty="0"/>
              <a:t> </a:t>
            </a:r>
            <a:r>
              <a:rPr lang="en-US" sz="1400" i="1" dirty="0" err="1"/>
              <a:t>điện</a:t>
            </a:r>
            <a:r>
              <a:rPr lang="en-US" sz="1400" i="1" dirty="0"/>
              <a:t> </a:t>
            </a:r>
            <a:r>
              <a:rPr lang="en-US" sz="1400" i="1" dirty="0" err="1"/>
              <a:t>áp</a:t>
            </a:r>
            <a:r>
              <a:rPr lang="en-US" sz="1400" i="1" dirty="0"/>
              <a:t> Pin, </a:t>
            </a:r>
            <a:r>
              <a:rPr lang="en-US" sz="1400" i="1" dirty="0" err="1"/>
              <a:t>nhiệt</a:t>
            </a:r>
            <a:r>
              <a:rPr lang="en-US" sz="1400" i="1" dirty="0"/>
              <a:t> </a:t>
            </a:r>
            <a:r>
              <a:rPr lang="en-US" sz="1400" i="1" dirty="0" err="1"/>
              <a:t>độ</a:t>
            </a:r>
            <a:r>
              <a:rPr lang="en-US" sz="1400" i="1" dirty="0"/>
              <a:t>, </a:t>
            </a:r>
            <a:r>
              <a:rPr lang="en-US" sz="1400" i="1" dirty="0" err="1"/>
              <a:t>độ</a:t>
            </a:r>
            <a:r>
              <a:rPr lang="en-US" sz="1400" i="1" dirty="0"/>
              <a:t> </a:t>
            </a:r>
            <a:r>
              <a:rPr lang="en-US" sz="1400" i="1" dirty="0" err="1"/>
              <a:t>ẩm</a:t>
            </a:r>
            <a:endParaRPr lang="en-US" sz="1400" i="1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F21658D-B8C3-4FB6-F2E2-BD2836256375}"/>
              </a:ext>
            </a:extLst>
          </p:cNvPr>
          <p:cNvSpPr txBox="1"/>
          <p:nvPr/>
        </p:nvSpPr>
        <p:spPr>
          <a:xfrm>
            <a:off x="7856814" y="5694008"/>
            <a:ext cx="2557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/>
              <a:t>Hình</a:t>
            </a:r>
            <a:r>
              <a:rPr lang="en-US" sz="1400" i="1" dirty="0"/>
              <a:t> 4.2. </a:t>
            </a:r>
            <a:r>
              <a:rPr lang="en-US" sz="1400" i="1" dirty="0" err="1"/>
              <a:t>Phát</a:t>
            </a:r>
            <a:r>
              <a:rPr lang="en-US" sz="1400" i="1" dirty="0"/>
              <a:t> </a:t>
            </a:r>
            <a:r>
              <a:rPr lang="en-US" sz="1400" i="1" dirty="0" err="1"/>
              <a:t>hiện</a:t>
            </a:r>
            <a:r>
              <a:rPr lang="en-US" sz="1400" i="1" dirty="0"/>
              <a:t> </a:t>
            </a:r>
            <a:r>
              <a:rPr lang="en-US" sz="1400" i="1" dirty="0" err="1"/>
              <a:t>quá</a:t>
            </a:r>
            <a:r>
              <a:rPr lang="en-US" sz="1400" i="1" dirty="0"/>
              <a:t> </a:t>
            </a:r>
            <a:r>
              <a:rPr lang="en-US" sz="1400" i="1" dirty="0" err="1"/>
              <a:t>trình</a:t>
            </a:r>
            <a:r>
              <a:rPr lang="en-US" sz="1400" i="1" dirty="0"/>
              <a:t> </a:t>
            </a:r>
            <a:r>
              <a:rPr lang="en-US" sz="1400" i="1" dirty="0" err="1"/>
              <a:t>sạc</a:t>
            </a:r>
            <a:endParaRPr lang="en-US" sz="1400" i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E5B584F-35A0-65F7-5428-4208C051CF5E}"/>
              </a:ext>
            </a:extLst>
          </p:cNvPr>
          <p:cNvSpPr txBox="1"/>
          <p:nvPr/>
        </p:nvSpPr>
        <p:spPr>
          <a:xfrm>
            <a:off x="313436" y="1070233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 ĐẠT ĐƯỢC</a:t>
            </a:r>
          </a:p>
        </p:txBody>
      </p:sp>
    </p:spTree>
    <p:extLst>
      <p:ext uri="{BB962C8B-B14F-4D97-AF65-F5344CB8AC3E}">
        <p14:creationId xmlns:p14="http://schemas.microsoft.com/office/powerpoint/2010/main" val="304898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27" y="3203130"/>
            <a:ext cx="7196836" cy="451739"/>
          </a:xfrm>
        </p:spPr>
        <p:txBody>
          <a:bodyPr>
            <a:noAutofit/>
          </a:bodyPr>
          <a:lstStyle/>
          <a:p>
            <a:r>
              <a:rPr lang="en-US" sz="3200" dirty="0" err="1"/>
              <a:t>Chương</a:t>
            </a:r>
            <a:r>
              <a:rPr lang="en-US" sz="3200" dirty="0"/>
              <a:t> 5. </a:t>
            </a:r>
            <a:r>
              <a:rPr lang="en-US" sz="3200" dirty="0" err="1"/>
              <a:t>Hướng</a:t>
            </a:r>
            <a:r>
              <a:rPr lang="en-US" sz="3200" dirty="0"/>
              <a:t> </a:t>
            </a:r>
            <a:r>
              <a:rPr lang="en-US" sz="3200" dirty="0" err="1"/>
              <a:t>phát</a:t>
            </a:r>
            <a:r>
              <a:rPr lang="en-US" sz="3200" dirty="0"/>
              <a:t> </a:t>
            </a:r>
            <a:r>
              <a:rPr lang="en-US" sz="3200" dirty="0" err="1"/>
              <a:t>triển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đồ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3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45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747E-B2EF-40FB-817D-1B9698A1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Chương 5. Hướng phát triển của đồ án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113122F1-845B-AB08-1DDD-CD2FBCE805F4}"/>
              </a:ext>
            </a:extLst>
          </p:cNvPr>
          <p:cNvGrpSpPr/>
          <p:nvPr/>
        </p:nvGrpSpPr>
        <p:grpSpPr>
          <a:xfrm>
            <a:off x="225495" y="1309376"/>
            <a:ext cx="3662156" cy="4114978"/>
            <a:chOff x="225495" y="1309376"/>
            <a:chExt cx="3662156" cy="4114978"/>
          </a:xfrm>
        </p:grpSpPr>
        <p:pic>
          <p:nvPicPr>
            <p:cNvPr id="7" name="Hình ảnh 6" descr="Ảnh có chứa tường, trong nhà, đồ nội thất&#10;&#10;Mô tả được tạo tự động">
              <a:extLst>
                <a:ext uri="{FF2B5EF4-FFF2-40B4-BE49-F238E27FC236}">
                  <a16:creationId xmlns:a16="http://schemas.microsoft.com/office/drawing/2014/main" id="{F28D60E0-DCF1-4B04-C237-CB26894AE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35"/>
            <a:stretch/>
          </p:blipFill>
          <p:spPr>
            <a:xfrm>
              <a:off x="225495" y="1309376"/>
              <a:ext cx="3652878" cy="3219559"/>
            </a:xfrm>
            <a:prstGeom prst="rect">
              <a:avLst/>
            </a:prstGeom>
          </p:spPr>
        </p:pic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1D39B17B-BB4A-3611-B501-60BB2F28C2B5}"/>
                </a:ext>
              </a:extLst>
            </p:cNvPr>
            <p:cNvSpPr txBox="1"/>
            <p:nvPr/>
          </p:nvSpPr>
          <p:spPr>
            <a:xfrm>
              <a:off x="225495" y="4778023"/>
              <a:ext cx="3662156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Kết</a:t>
              </a:r>
              <a:r>
                <a:rPr lang="en-US" dirty="0"/>
                <a:t> </a:t>
              </a:r>
              <a:r>
                <a:rPr lang="en-US" dirty="0" err="1"/>
                <a:t>nối</a:t>
              </a:r>
              <a:r>
                <a:rPr lang="en-US" dirty="0"/>
                <a:t> </a:t>
              </a:r>
              <a:r>
                <a:rPr lang="en-US" dirty="0" err="1"/>
                <a:t>với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thiết</a:t>
              </a:r>
              <a:r>
                <a:rPr lang="en-US" dirty="0"/>
                <a:t> </a:t>
              </a:r>
              <a:r>
                <a:rPr lang="en-US" dirty="0" err="1"/>
                <a:t>bị</a:t>
              </a:r>
              <a:r>
                <a:rPr lang="en-US" dirty="0"/>
                <a:t> </a:t>
              </a:r>
              <a:r>
                <a:rPr lang="en-US" dirty="0" err="1"/>
                <a:t>lọc</a:t>
              </a:r>
              <a:r>
                <a:rPr lang="en-US" dirty="0"/>
                <a:t> </a:t>
              </a:r>
              <a:r>
                <a:rPr lang="en-US" dirty="0" err="1"/>
                <a:t>không</a:t>
              </a:r>
              <a:r>
                <a:rPr lang="en-US" dirty="0"/>
                <a:t> </a:t>
              </a:r>
              <a:r>
                <a:rPr lang="en-US" dirty="0" err="1"/>
                <a:t>khí</a:t>
              </a:r>
              <a:r>
                <a:rPr lang="en-US" dirty="0"/>
                <a:t>, </a:t>
              </a:r>
              <a:br>
                <a:rPr lang="en-US" dirty="0"/>
              </a:br>
              <a:r>
                <a:rPr lang="en-US" dirty="0" err="1"/>
                <a:t>điều</a:t>
              </a:r>
              <a:r>
                <a:rPr lang="en-US" dirty="0"/>
                <a:t> </a:t>
              </a:r>
              <a:r>
                <a:rPr lang="en-US" dirty="0" err="1"/>
                <a:t>hòa</a:t>
              </a:r>
              <a:r>
                <a:rPr lang="en-US" dirty="0"/>
                <a:t> </a:t>
              </a:r>
              <a:r>
                <a:rPr lang="en-US" dirty="0" err="1"/>
                <a:t>không</a:t>
              </a:r>
              <a:r>
                <a:rPr lang="en-US" dirty="0"/>
                <a:t> </a:t>
              </a:r>
              <a:r>
                <a:rPr lang="en-US" dirty="0" err="1"/>
                <a:t>khí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65ED4420-8270-AC55-5243-309A8158A1FA}"/>
              </a:ext>
            </a:extLst>
          </p:cNvPr>
          <p:cNvGrpSpPr/>
          <p:nvPr/>
        </p:nvGrpSpPr>
        <p:grpSpPr>
          <a:xfrm>
            <a:off x="4002220" y="1325209"/>
            <a:ext cx="3709577" cy="4099145"/>
            <a:chOff x="4002220" y="1325209"/>
            <a:chExt cx="3709577" cy="4099145"/>
          </a:xfrm>
        </p:grpSpPr>
        <p:pic>
          <p:nvPicPr>
            <p:cNvPr id="9" name="Hình ảnh 8">
              <a:extLst>
                <a:ext uri="{FF2B5EF4-FFF2-40B4-BE49-F238E27FC236}">
                  <a16:creationId xmlns:a16="http://schemas.microsoft.com/office/drawing/2014/main" id="{CD18466C-852D-D15A-5B54-C2079F76B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220" y="1325209"/>
              <a:ext cx="3709577" cy="3203726"/>
            </a:xfrm>
            <a:prstGeom prst="rect">
              <a:avLst/>
            </a:prstGeom>
          </p:spPr>
        </p:pic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010EDB5E-08D5-926A-CC82-935DA6810022}"/>
                </a:ext>
              </a:extLst>
            </p:cNvPr>
            <p:cNvSpPr txBox="1"/>
            <p:nvPr/>
          </p:nvSpPr>
          <p:spPr>
            <a:xfrm>
              <a:off x="4690760" y="4778023"/>
              <a:ext cx="2332498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Tích</a:t>
              </a:r>
              <a:r>
                <a:rPr lang="en-US" dirty="0"/>
                <a:t> </a:t>
              </a:r>
              <a:r>
                <a:rPr lang="en-US" dirty="0" err="1"/>
                <a:t>hợp</a:t>
              </a:r>
              <a:r>
                <a:rPr lang="en-US" dirty="0"/>
                <a:t> </a:t>
              </a:r>
              <a:r>
                <a:rPr lang="en-US" dirty="0" err="1"/>
                <a:t>vào</a:t>
              </a:r>
              <a:r>
                <a:rPr lang="en-US" dirty="0"/>
                <a:t> </a:t>
              </a:r>
              <a:r>
                <a:rPr lang="en-US" dirty="0" err="1"/>
                <a:t>hệ</a:t>
              </a:r>
              <a:r>
                <a:rPr lang="en-US" dirty="0"/>
                <a:t> </a:t>
              </a:r>
              <a:r>
                <a:rPr lang="en-US" dirty="0" err="1"/>
                <a:t>thống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 err="1"/>
                <a:t>Smarthome</a:t>
              </a:r>
              <a:r>
                <a:rPr lang="en-US" dirty="0"/>
                <a:t>, HVAC</a:t>
              </a:r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C9667D6-3782-1AED-091E-57F14183253F}"/>
              </a:ext>
            </a:extLst>
          </p:cNvPr>
          <p:cNvSpPr txBox="1"/>
          <p:nvPr/>
        </p:nvSpPr>
        <p:spPr>
          <a:xfrm>
            <a:off x="7932902" y="4778023"/>
            <a:ext cx="386516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ô </a:t>
            </a:r>
            <a:r>
              <a:rPr lang="en-US" dirty="0" err="1"/>
              <a:t>nhiễm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: CO2, TVOC,…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238A417-35F1-FDE2-A10C-12CA4ACD9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0" y="1325209"/>
            <a:ext cx="4014174" cy="32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TRÂN TRỌNG CẢM </a:t>
            </a:r>
            <a:r>
              <a:rPr lang="vi-VN" sz="4800" dirty="0"/>
              <a:t>Ơ</a:t>
            </a:r>
            <a:r>
              <a:rPr lang="en-US" sz="4800" dirty="0"/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5136" y="1583175"/>
            <a:ext cx="11565467" cy="4517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1.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756057F-9B5C-65A9-1708-2D252092725A}"/>
              </a:ext>
            </a:extLst>
          </p:cNvPr>
          <p:cNvSpPr txBox="1">
            <a:spLocks/>
          </p:cNvSpPr>
          <p:nvPr/>
        </p:nvSpPr>
        <p:spPr>
          <a:xfrm>
            <a:off x="2875135" y="2242289"/>
            <a:ext cx="11565467" cy="451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1474B8-93F3-0C03-C61F-9B9A4E652F56}"/>
              </a:ext>
            </a:extLst>
          </p:cNvPr>
          <p:cNvSpPr txBox="1">
            <a:spLocks/>
          </p:cNvSpPr>
          <p:nvPr/>
        </p:nvSpPr>
        <p:spPr>
          <a:xfrm>
            <a:off x="2875135" y="2901403"/>
            <a:ext cx="11565467" cy="451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Chương</a:t>
            </a:r>
            <a:r>
              <a:rPr lang="en-US" dirty="0"/>
              <a:t> 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02942AC-ACBF-1071-AA6E-FA39E4C19E87}"/>
              </a:ext>
            </a:extLst>
          </p:cNvPr>
          <p:cNvSpPr txBox="1">
            <a:spLocks/>
          </p:cNvSpPr>
          <p:nvPr/>
        </p:nvSpPr>
        <p:spPr>
          <a:xfrm>
            <a:off x="2875137" y="3635036"/>
            <a:ext cx="11565467" cy="451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Chương</a:t>
            </a:r>
            <a:r>
              <a:rPr lang="en-US" dirty="0"/>
              <a:t> 4.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F387BC2-8E4C-4F39-447D-AD82F45C503C}"/>
              </a:ext>
            </a:extLst>
          </p:cNvPr>
          <p:cNvSpPr txBox="1">
            <a:spLocks/>
          </p:cNvSpPr>
          <p:nvPr/>
        </p:nvSpPr>
        <p:spPr>
          <a:xfrm>
            <a:off x="2875137" y="4321838"/>
            <a:ext cx="11565467" cy="451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Chương</a:t>
            </a:r>
            <a:r>
              <a:rPr lang="en-US" dirty="0"/>
              <a:t> 5.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</a:p>
        </p:txBody>
      </p: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2620D1CE-5BE3-ADCF-D71A-EE51024F454F}"/>
              </a:ext>
            </a:extLst>
          </p:cNvPr>
          <p:cNvSpPr/>
          <p:nvPr/>
        </p:nvSpPr>
        <p:spPr>
          <a:xfrm>
            <a:off x="1301313" y="1390511"/>
            <a:ext cx="984687" cy="3461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6464740C-69CA-C3F9-298D-CB2F09103225}"/>
              </a:ext>
            </a:extLst>
          </p:cNvPr>
          <p:cNvSpPr txBox="1"/>
          <p:nvPr/>
        </p:nvSpPr>
        <p:spPr>
          <a:xfrm>
            <a:off x="1455102" y="2202201"/>
            <a:ext cx="677108" cy="194380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MỤC LỤC</a:t>
            </a: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27" y="3203130"/>
            <a:ext cx="7196836" cy="451739"/>
          </a:xfrm>
        </p:spPr>
        <p:txBody>
          <a:bodyPr>
            <a:noAutofit/>
          </a:bodyPr>
          <a:lstStyle/>
          <a:p>
            <a:r>
              <a:rPr lang="en-US" sz="3200" dirty="0" err="1"/>
              <a:t>Chương</a:t>
            </a:r>
            <a:r>
              <a:rPr lang="en-US" sz="3200" dirty="0"/>
              <a:t> 1. </a:t>
            </a:r>
            <a:r>
              <a:rPr lang="en-US" sz="3200" dirty="0" err="1"/>
              <a:t>Đặt</a:t>
            </a:r>
            <a:r>
              <a:rPr lang="en-US" sz="3200" dirty="0"/>
              <a:t> </a:t>
            </a:r>
            <a:r>
              <a:rPr lang="en-US" sz="3200" dirty="0" err="1"/>
              <a:t>vấn</a:t>
            </a:r>
            <a:r>
              <a:rPr lang="en-US" sz="3200" dirty="0"/>
              <a:t> </a:t>
            </a:r>
            <a:r>
              <a:rPr lang="en-US" sz="3200" dirty="0" err="1"/>
              <a:t>đề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3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1: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1674158-1BD7-1614-2B34-8DFBD2BA9720}"/>
              </a:ext>
            </a:extLst>
          </p:cNvPr>
          <p:cNvSpPr/>
          <p:nvPr/>
        </p:nvSpPr>
        <p:spPr>
          <a:xfrm>
            <a:off x="1316052" y="846034"/>
            <a:ext cx="9810572" cy="18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ất lượng không khí trong nhà và các khuyến nghị trong công tác thiết kế  và vận hành công trình xây dựng - Tạp chí Kiến Trúc">
            <a:extLst>
              <a:ext uri="{FF2B5EF4-FFF2-40B4-BE49-F238E27FC236}">
                <a16:creationId xmlns:a16="http://schemas.microsoft.com/office/drawing/2014/main" id="{F4AAC83E-3E41-35EA-E880-2217ACB1E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0"/>
          <a:stretch/>
        </p:blipFill>
        <p:spPr bwMode="auto">
          <a:xfrm>
            <a:off x="783364" y="1524827"/>
            <a:ext cx="10343260" cy="496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D19F4C42-87C9-02BC-09B8-2D5A9044EC1C}"/>
              </a:ext>
            </a:extLst>
          </p:cNvPr>
          <p:cNvSpPr/>
          <p:nvPr/>
        </p:nvSpPr>
        <p:spPr>
          <a:xfrm>
            <a:off x="4118651" y="781664"/>
            <a:ext cx="3954697" cy="50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Ô NHIỄM KHÔNG KHÍ</a:t>
            </a: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1: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B4BC65E-9B52-80F5-58CE-A683B9762B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5" y="914427"/>
            <a:ext cx="9385825" cy="5075826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99F55DE-5C9D-FF6B-2A82-91D6F0F06D98}"/>
              </a:ext>
            </a:extLst>
          </p:cNvPr>
          <p:cNvSpPr/>
          <p:nvPr/>
        </p:nvSpPr>
        <p:spPr>
          <a:xfrm>
            <a:off x="1446245" y="1119673"/>
            <a:ext cx="9385825" cy="93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MỘT SỐ NGUỒN GÂY Ô NHIỄM KHÔNG KHÍ CHÍNH TRONG NHÀ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1674158-1BD7-1614-2B34-8DFBD2BA9720}"/>
              </a:ext>
            </a:extLst>
          </p:cNvPr>
          <p:cNvSpPr/>
          <p:nvPr/>
        </p:nvSpPr>
        <p:spPr>
          <a:xfrm>
            <a:off x="1316052" y="846034"/>
            <a:ext cx="9810572" cy="18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387B65D-E4D8-6FAA-BC12-C3F7F6E4D414}"/>
              </a:ext>
            </a:extLst>
          </p:cNvPr>
          <p:cNvSpPr/>
          <p:nvPr/>
        </p:nvSpPr>
        <p:spPr>
          <a:xfrm>
            <a:off x="1542792" y="2344814"/>
            <a:ext cx="1555335" cy="2209423"/>
          </a:xfrm>
          <a:prstGeom prst="rect">
            <a:avLst/>
          </a:prstGeom>
          <a:solidFill>
            <a:srgbClr val="68A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PMx</a:t>
            </a:r>
            <a:br>
              <a:rPr lang="en-US" dirty="0"/>
            </a:b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hạt</a:t>
            </a:r>
            <a:r>
              <a:rPr lang="en-US" dirty="0"/>
              <a:t> </a:t>
            </a:r>
            <a:r>
              <a:rPr lang="en-US" dirty="0" err="1"/>
              <a:t>lơ</a:t>
            </a:r>
            <a:r>
              <a:rPr lang="en-US" dirty="0"/>
              <a:t> </a:t>
            </a:r>
            <a:r>
              <a:rPr lang="en-US" dirty="0" err="1"/>
              <a:t>lửng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khói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, </a:t>
            </a:r>
            <a:r>
              <a:rPr lang="en-US" dirty="0" err="1"/>
              <a:t>hương</a:t>
            </a:r>
            <a:r>
              <a:rPr lang="en-US" dirty="0"/>
              <a:t> </a:t>
            </a:r>
            <a:r>
              <a:rPr lang="en-US" dirty="0" err="1"/>
              <a:t>khói</a:t>
            </a:r>
            <a:r>
              <a:rPr lang="en-US" dirty="0"/>
              <a:t>, </a:t>
            </a:r>
            <a:r>
              <a:rPr lang="en-US" dirty="0" err="1"/>
              <a:t>bụi</a:t>
            </a:r>
            <a:r>
              <a:rPr lang="en-US" dirty="0"/>
              <a:t>,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thải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,…</a:t>
            </a: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8FC57B91-7D86-C721-E6D1-8660BB85F357}"/>
              </a:ext>
            </a:extLst>
          </p:cNvPr>
          <p:cNvSpPr/>
          <p:nvPr/>
        </p:nvSpPr>
        <p:spPr>
          <a:xfrm>
            <a:off x="3392681" y="2253953"/>
            <a:ext cx="1683521" cy="2402090"/>
          </a:xfrm>
          <a:prstGeom prst="rect">
            <a:avLst/>
          </a:prstGeom>
          <a:solidFill>
            <a:srgbClr val="F29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HCHO</a:t>
            </a:r>
            <a:br>
              <a:rPr lang="en-US" dirty="0"/>
            </a:br>
            <a:r>
              <a:rPr lang="en-US" dirty="0"/>
              <a:t>formaldehyde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,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thải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đun</a:t>
            </a:r>
            <a:r>
              <a:rPr lang="en-US" dirty="0"/>
              <a:t> </a:t>
            </a:r>
            <a:r>
              <a:rPr lang="en-US" dirty="0" err="1"/>
              <a:t>nấu</a:t>
            </a:r>
            <a:endParaRPr lang="en-US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63D07004-EAE8-D01A-8827-18DA57A83D3C}"/>
              </a:ext>
            </a:extLst>
          </p:cNvPr>
          <p:cNvSpPr/>
          <p:nvPr/>
        </p:nvSpPr>
        <p:spPr>
          <a:xfrm>
            <a:off x="7208288" y="2251295"/>
            <a:ext cx="1683521" cy="2402090"/>
          </a:xfrm>
          <a:prstGeom prst="rect">
            <a:avLst/>
          </a:prstGeom>
          <a:solidFill>
            <a:srgbClr val="C73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</a:t>
            </a:r>
            <a:r>
              <a:rPr lang="en-US" sz="3200" b="1" baseline="-25000" dirty="0"/>
              <a:t>3</a:t>
            </a:r>
          </a:p>
          <a:p>
            <a:pPr algn="ctr"/>
            <a:endParaRPr lang="en-US" sz="3200" b="1" baseline="-25000" dirty="0"/>
          </a:p>
          <a:p>
            <a:pPr algn="ctr"/>
            <a:br>
              <a:rPr lang="en-US" dirty="0"/>
            </a:b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75495239-83C4-60FF-DCF1-09D8CBA4F4A2}"/>
              </a:ext>
            </a:extLst>
          </p:cNvPr>
          <p:cNvSpPr/>
          <p:nvPr/>
        </p:nvSpPr>
        <p:spPr>
          <a:xfrm>
            <a:off x="5297396" y="2251295"/>
            <a:ext cx="1683521" cy="2402090"/>
          </a:xfrm>
          <a:prstGeom prst="rect">
            <a:avLst/>
          </a:prstGeom>
          <a:solidFill>
            <a:srgbClr val="2EA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TVOC</a:t>
            </a:r>
            <a:br>
              <a:rPr lang="en-US" dirty="0"/>
            </a:b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bay </a:t>
            </a:r>
            <a:r>
              <a:rPr lang="en-US" dirty="0" err="1"/>
              <a:t>hơi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sơn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tẩy</a:t>
            </a:r>
            <a:r>
              <a:rPr lang="en-US" dirty="0"/>
              <a:t> </a:t>
            </a:r>
            <a:r>
              <a:rPr lang="en-US" dirty="0" err="1"/>
              <a:t>rửa</a:t>
            </a:r>
            <a:r>
              <a:rPr lang="en-US" dirty="0"/>
              <a:t>,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xịt</a:t>
            </a:r>
            <a:r>
              <a:rPr lang="en-US" dirty="0"/>
              <a:t> </a:t>
            </a:r>
            <a:r>
              <a:rPr lang="en-US" dirty="0" err="1"/>
              <a:t>côn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,…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AEB7090F-413F-3215-8B8C-9732D699C7DF}"/>
              </a:ext>
            </a:extLst>
          </p:cNvPr>
          <p:cNvSpPr/>
          <p:nvPr/>
        </p:nvSpPr>
        <p:spPr>
          <a:xfrm>
            <a:off x="7202111" y="3012276"/>
            <a:ext cx="1683521" cy="1145176"/>
          </a:xfrm>
          <a:prstGeom prst="rect">
            <a:avLst/>
          </a:prstGeom>
          <a:solidFill>
            <a:srgbClr val="C73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Khí</a:t>
            </a:r>
            <a:r>
              <a:rPr lang="en-US" dirty="0"/>
              <a:t> ozone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xâm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. 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A602A778-E092-D1CD-788B-771BA6176D42}"/>
              </a:ext>
            </a:extLst>
          </p:cNvPr>
          <p:cNvSpPr/>
          <p:nvPr/>
        </p:nvSpPr>
        <p:spPr>
          <a:xfrm>
            <a:off x="9119180" y="2344814"/>
            <a:ext cx="1683521" cy="1961460"/>
          </a:xfrm>
          <a:prstGeom prst="rect">
            <a:avLst/>
          </a:prstGeom>
          <a:solidFill>
            <a:srgbClr val="247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COx</a:t>
            </a:r>
            <a:br>
              <a:rPr lang="en-US" dirty="0"/>
            </a:br>
            <a:r>
              <a:rPr lang="en-US" dirty="0" err="1"/>
              <a:t>Oxit</a:t>
            </a:r>
            <a:r>
              <a:rPr lang="en-US" dirty="0"/>
              <a:t> </a:t>
            </a:r>
            <a:r>
              <a:rPr lang="en-US" dirty="0" err="1"/>
              <a:t>Cacbon</a:t>
            </a:r>
            <a:r>
              <a:rPr lang="en-US" dirty="0"/>
              <a:t>,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thải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đun</a:t>
            </a:r>
            <a:r>
              <a:rPr lang="en-US" dirty="0"/>
              <a:t> </a:t>
            </a:r>
            <a:r>
              <a:rPr lang="en-US" dirty="0" err="1"/>
              <a:t>nấu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5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1: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F2B659F1-B460-89E9-F65D-3C3B28E83C10}"/>
              </a:ext>
            </a:extLst>
          </p:cNvPr>
          <p:cNvGrpSpPr/>
          <p:nvPr/>
        </p:nvGrpSpPr>
        <p:grpSpPr>
          <a:xfrm>
            <a:off x="625809" y="1230664"/>
            <a:ext cx="4736186" cy="4566946"/>
            <a:chOff x="625809" y="1230664"/>
            <a:chExt cx="4736186" cy="4566946"/>
          </a:xfrm>
        </p:grpSpPr>
        <p:pic>
          <p:nvPicPr>
            <p:cNvPr id="4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69423E6-02F7-713B-CDF3-52430A81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809" y="1230664"/>
              <a:ext cx="4681130" cy="3510417"/>
            </a:xfrm>
            <a:prstGeom prst="rect">
              <a:avLst/>
            </a:prstGeom>
          </p:spPr>
        </p:pic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399318C7-96C0-F8EA-C7DF-E400885FD86B}"/>
                </a:ext>
              </a:extLst>
            </p:cNvPr>
            <p:cNvSpPr txBox="1"/>
            <p:nvPr/>
          </p:nvSpPr>
          <p:spPr>
            <a:xfrm>
              <a:off x="884487" y="5151279"/>
              <a:ext cx="4477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Bụi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mịn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(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PMx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là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hạt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bụi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có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kích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thước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b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siêu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nhỏ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cỡ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micro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mét</a:t>
              </a:r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37C2D39F-19C9-156C-8BA9-88AD7325B119}"/>
                </a:ext>
              </a:extLst>
            </p:cNvPr>
            <p:cNvSpPr txBox="1"/>
            <p:nvPr/>
          </p:nvSpPr>
          <p:spPr>
            <a:xfrm>
              <a:off x="1549957" y="4628901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/>
                <a:t>Hình</a:t>
              </a:r>
              <a:r>
                <a:rPr lang="en-US" sz="1400" i="1" dirty="0"/>
                <a:t> 1.1. So </a:t>
              </a:r>
              <a:r>
                <a:rPr lang="en-US" sz="1400" i="1" dirty="0" err="1"/>
                <a:t>sánh</a:t>
              </a:r>
              <a:r>
                <a:rPr lang="en-US" sz="1400" i="1" dirty="0"/>
                <a:t> </a:t>
              </a:r>
              <a:r>
                <a:rPr lang="en-US" sz="1400" i="1" dirty="0" err="1"/>
                <a:t>kích</a:t>
              </a:r>
              <a:r>
                <a:rPr lang="en-US" sz="1400" i="1" dirty="0"/>
                <a:t> </a:t>
              </a:r>
              <a:r>
                <a:rPr lang="en-US" sz="1400" i="1" dirty="0" err="1"/>
                <a:t>thước</a:t>
              </a:r>
              <a:r>
                <a:rPr lang="en-US" sz="1400" i="1" dirty="0"/>
                <a:t> </a:t>
              </a:r>
              <a:r>
                <a:rPr lang="en-US" sz="1400" i="1" dirty="0" err="1"/>
                <a:t>bụi</a:t>
              </a:r>
              <a:r>
                <a:rPr lang="en-US" sz="1400" i="1" dirty="0"/>
                <a:t> </a:t>
              </a:r>
              <a:r>
                <a:rPr lang="en-US" sz="1400" i="1" dirty="0" err="1"/>
                <a:t>mịn</a:t>
              </a:r>
              <a:endParaRPr lang="en-US" sz="1400" i="1" dirty="0"/>
            </a:p>
          </p:txBody>
        </p:sp>
      </p:grp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B3FFD40E-D440-78E8-30F7-1E127CC2495A}"/>
              </a:ext>
            </a:extLst>
          </p:cNvPr>
          <p:cNvGrpSpPr/>
          <p:nvPr/>
        </p:nvGrpSpPr>
        <p:grpSpPr>
          <a:xfrm>
            <a:off x="6518975" y="1102100"/>
            <a:ext cx="5199032" cy="4647240"/>
            <a:chOff x="6724074" y="1102100"/>
            <a:chExt cx="5199032" cy="4647240"/>
          </a:xfrm>
        </p:grpSpPr>
        <p:pic>
          <p:nvPicPr>
            <p:cNvPr id="7" name="Hình ảnh 6">
              <a:extLst>
                <a:ext uri="{FF2B5EF4-FFF2-40B4-BE49-F238E27FC236}">
                  <a16:creationId xmlns:a16="http://schemas.microsoft.com/office/drawing/2014/main" id="{AD94431B-9F33-A1D8-53C2-DA148DDAC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074" y="1102100"/>
              <a:ext cx="4946633" cy="3429162"/>
            </a:xfrm>
            <a:prstGeom prst="rect">
              <a:avLst/>
            </a:prstGeom>
          </p:spPr>
        </p:pic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8A6145A6-4DCE-FC02-3F51-D2E86D681DFB}"/>
                </a:ext>
              </a:extLst>
            </p:cNvPr>
            <p:cNvSpPr txBox="1"/>
            <p:nvPr/>
          </p:nvSpPr>
          <p:spPr>
            <a:xfrm>
              <a:off x="6879738" y="5103009"/>
              <a:ext cx="5043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Bụi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mịn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dễ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dàng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xâm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nhập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vào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mạch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máu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phổi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; </a:t>
              </a:r>
              <a:b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gây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bệnh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về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hô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hấp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tim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mạch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đột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quỵ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,…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83DA9186-FB8E-DB3A-0C6A-57D327A7BCC0}"/>
                </a:ext>
              </a:extLst>
            </p:cNvPr>
            <p:cNvSpPr txBox="1"/>
            <p:nvPr/>
          </p:nvSpPr>
          <p:spPr>
            <a:xfrm>
              <a:off x="7201095" y="4628901"/>
              <a:ext cx="4278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/>
                <a:t>Hình</a:t>
              </a:r>
              <a:r>
                <a:rPr lang="en-US" sz="1400" i="1" dirty="0"/>
                <a:t> 1.2. </a:t>
              </a:r>
              <a:r>
                <a:rPr lang="en-US" sz="1400" i="1" dirty="0" err="1"/>
                <a:t>Bụi</a:t>
              </a:r>
              <a:r>
                <a:rPr lang="en-US" sz="1400" i="1" dirty="0"/>
                <a:t> </a:t>
              </a:r>
              <a:r>
                <a:rPr lang="en-US" sz="1400" i="1" dirty="0" err="1"/>
                <a:t>mịn</a:t>
              </a:r>
              <a:r>
                <a:rPr lang="en-US" sz="1400" i="1" dirty="0"/>
                <a:t> </a:t>
              </a:r>
              <a:r>
                <a:rPr lang="en-US" sz="1400" i="1" dirty="0" err="1"/>
                <a:t>gây</a:t>
              </a:r>
              <a:r>
                <a:rPr lang="en-US" sz="1400" i="1" dirty="0"/>
                <a:t> </a:t>
              </a:r>
              <a:r>
                <a:rPr lang="en-US" sz="1400" i="1" dirty="0" err="1"/>
                <a:t>ảnh</a:t>
              </a:r>
              <a:r>
                <a:rPr lang="en-US" sz="1400" i="1" dirty="0"/>
                <a:t> </a:t>
              </a:r>
              <a:r>
                <a:rPr lang="en-US" sz="1400" i="1" dirty="0" err="1"/>
                <a:t>hưởng</a:t>
              </a:r>
              <a:r>
                <a:rPr lang="en-US" sz="1400" i="1" dirty="0"/>
                <a:t> </a:t>
              </a:r>
              <a:r>
                <a:rPr lang="en-US" sz="1400" i="1" dirty="0" err="1"/>
                <a:t>tới</a:t>
              </a:r>
              <a:r>
                <a:rPr lang="en-US" sz="1400" i="1" dirty="0"/>
                <a:t> </a:t>
              </a:r>
              <a:r>
                <a:rPr lang="en-US" sz="1400" i="1" dirty="0" err="1"/>
                <a:t>sức</a:t>
              </a:r>
              <a:r>
                <a:rPr lang="en-US" sz="1400" i="1" dirty="0"/>
                <a:t> </a:t>
              </a:r>
              <a:r>
                <a:rPr lang="en-US" sz="1400" i="1" dirty="0" err="1"/>
                <a:t>khỏe</a:t>
              </a:r>
              <a:r>
                <a:rPr lang="en-US" sz="1400" i="1" dirty="0"/>
                <a:t> con </a:t>
              </a:r>
              <a:r>
                <a:rPr lang="en-US" sz="1400" i="1" dirty="0" err="1"/>
                <a:t>người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49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27" y="3203130"/>
            <a:ext cx="7196836" cy="451739"/>
          </a:xfrm>
        </p:spPr>
        <p:txBody>
          <a:bodyPr>
            <a:noAutofit/>
          </a:bodyPr>
          <a:lstStyle/>
          <a:p>
            <a:r>
              <a:rPr lang="en-US" sz="3200" dirty="0" err="1"/>
              <a:t>Chương</a:t>
            </a:r>
            <a:r>
              <a:rPr lang="en-US" sz="3200" dirty="0"/>
              <a:t> 2. </a:t>
            </a:r>
            <a:br>
              <a:rPr lang="en-US" sz="3200" dirty="0"/>
            </a:b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bị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trường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3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0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364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</a:t>
            </a:r>
            <a:r>
              <a:rPr lang="vi-VN" dirty="0"/>
              <a:t>Ư</a:t>
            </a:r>
            <a:r>
              <a:rPr lang="en-US" dirty="0"/>
              <a:t>ƠNG 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endParaRPr lang="en-US" dirty="0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A2C722E3-CDDE-53F7-32EE-B4A587B91494}"/>
              </a:ext>
            </a:extLst>
          </p:cNvPr>
          <p:cNvGrpSpPr/>
          <p:nvPr/>
        </p:nvGrpSpPr>
        <p:grpSpPr>
          <a:xfrm>
            <a:off x="313436" y="768601"/>
            <a:ext cx="8211164" cy="1791057"/>
            <a:chOff x="313436" y="938509"/>
            <a:chExt cx="8211164" cy="1791057"/>
          </a:xfrm>
        </p:grpSpPr>
        <p:sp>
          <p:nvSpPr>
            <p:cNvPr id="6" name="Hộp Văn bản 5">
              <a:extLst>
                <a:ext uri="{FF2B5EF4-FFF2-40B4-BE49-F238E27FC236}">
                  <a16:creationId xmlns:a16="http://schemas.microsoft.com/office/drawing/2014/main" id="{399318C7-96C0-F8EA-C7DF-E400885FD86B}"/>
                </a:ext>
              </a:extLst>
            </p:cNvPr>
            <p:cNvSpPr txBox="1"/>
            <p:nvPr/>
          </p:nvSpPr>
          <p:spPr>
            <a:xfrm>
              <a:off x="3123763" y="1406960"/>
              <a:ext cx="5400837" cy="1322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lvl="0" indent="-342900" algn="just">
                <a:lnSpc>
                  <a:spcPct val="110000"/>
                </a:lnSpc>
                <a:spcBef>
                  <a:spcPts val="300"/>
                </a:spcBef>
                <a:buFont typeface="Times New Roman" panose="02020603050405020304" pitchFamily="18" charset="0"/>
                <a:buChar char="-"/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số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về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PMx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CO2,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nhiệt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ẩm</a:t>
              </a:r>
              <a:endPara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Đưa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cảnh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vượt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ngưỡng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an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toàn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nối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internet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nối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với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platform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của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hãng</a:t>
              </a:r>
              <a:endPara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just">
                <a:lnSpc>
                  <a:spcPct val="110000"/>
                </a:lnSpc>
                <a:spcBef>
                  <a:spcPts val="300"/>
                </a:spcBef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Giá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thành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7.500.000 VNĐ</a:t>
              </a:r>
            </a:p>
          </p:txBody>
        </p:sp>
        <p:pic>
          <p:nvPicPr>
            <p:cNvPr id="5" name="Picture 19" descr="Máy đo chất lượng không khí IQAir AirVisual Pro">
              <a:extLst>
                <a:ext uri="{FF2B5EF4-FFF2-40B4-BE49-F238E27FC236}">
                  <a16:creationId xmlns:a16="http://schemas.microsoft.com/office/drawing/2014/main" id="{E7B31B42-4964-2E52-EED5-49FE4FB7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436" y="1138564"/>
              <a:ext cx="2498498" cy="1561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97AD713B-4391-1659-3CD3-0E3A809C34BE}"/>
                </a:ext>
              </a:extLst>
            </p:cNvPr>
            <p:cNvSpPr txBox="1"/>
            <p:nvPr/>
          </p:nvSpPr>
          <p:spPr>
            <a:xfrm>
              <a:off x="3301696" y="938509"/>
              <a:ext cx="24481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IQAir</a:t>
              </a:r>
              <a:r>
                <a:rPr lang="en-US" sz="20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AirVisual Pro</a:t>
              </a:r>
            </a:p>
          </p:txBody>
        </p:sp>
      </p:grp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63F71244-C156-D8B2-0876-03CCB021D2FE}"/>
              </a:ext>
            </a:extLst>
          </p:cNvPr>
          <p:cNvGrpSpPr/>
          <p:nvPr/>
        </p:nvGrpSpPr>
        <p:grpSpPr>
          <a:xfrm>
            <a:off x="4372901" y="2559658"/>
            <a:ext cx="7819099" cy="1802919"/>
            <a:chOff x="1060567" y="926647"/>
            <a:chExt cx="7819099" cy="1802919"/>
          </a:xfrm>
        </p:grpSpPr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C3173CFD-5494-6D3A-375B-296973FDF375}"/>
                </a:ext>
              </a:extLst>
            </p:cNvPr>
            <p:cNvSpPr txBox="1"/>
            <p:nvPr/>
          </p:nvSpPr>
          <p:spPr>
            <a:xfrm>
              <a:off x="2768698" y="1406960"/>
              <a:ext cx="6110968" cy="1322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lvl="0" indent="-342900" algn="just">
                <a:lnSpc>
                  <a:spcPct val="110000"/>
                </a:lnSpc>
                <a:spcBef>
                  <a:spcPts val="300"/>
                </a:spcBef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số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PM2.5,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nhiệt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ẩm</a:t>
              </a:r>
              <a:endPara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Giám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sát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theo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gian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thực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và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truyền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dữ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liệu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qua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Wifi</a:t>
              </a:r>
              <a:endParaRPr lang="en-US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lượng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Pin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lên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đến</a:t>
              </a:r>
              <a:r>
                <a:rPr lang="en-US" sz="1800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8h</a:t>
              </a:r>
            </a:p>
            <a:p>
              <a:pPr algn="just">
                <a:lnSpc>
                  <a:spcPct val="110000"/>
                </a:lnSpc>
                <a:spcBef>
                  <a:spcPts val="300"/>
                </a:spcBef>
              </a:pPr>
              <a:r>
                <a:rPr lang="en-US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Giá</a:t>
              </a:r>
              <a:r>
                <a:rPr lang="en-US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thành</a:t>
              </a:r>
              <a:r>
                <a:rPr lang="en-US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3.200.000 VNĐ</a:t>
              </a:r>
            </a:p>
          </p:txBody>
        </p:sp>
        <p:pic>
          <p:nvPicPr>
            <p:cNvPr id="13" name="Picture 19">
              <a:extLst>
                <a:ext uri="{FF2B5EF4-FFF2-40B4-BE49-F238E27FC236}">
                  <a16:creationId xmlns:a16="http://schemas.microsoft.com/office/drawing/2014/main" id="{D15EC664-1557-0D49-8C9A-84DD005AF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60567" y="1175753"/>
              <a:ext cx="1524372" cy="1524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676D546-79ED-5729-EEA4-CC229F29D869}"/>
                </a:ext>
              </a:extLst>
            </p:cNvPr>
            <p:cNvSpPr txBox="1"/>
            <p:nvPr/>
          </p:nvSpPr>
          <p:spPr>
            <a:xfrm>
              <a:off x="2945952" y="926647"/>
              <a:ext cx="2460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Temtop</a:t>
              </a:r>
              <a:r>
                <a:rPr lang="en-US" sz="20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LCK-1000E</a:t>
              </a:r>
            </a:p>
          </p:txBody>
        </p:sp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EE4F2795-7598-BB00-4D18-0ADBE16CAC8D}"/>
              </a:ext>
            </a:extLst>
          </p:cNvPr>
          <p:cNvGrpSpPr/>
          <p:nvPr/>
        </p:nvGrpSpPr>
        <p:grpSpPr>
          <a:xfrm>
            <a:off x="484034" y="4450886"/>
            <a:ext cx="7099838" cy="1840062"/>
            <a:chOff x="781904" y="912005"/>
            <a:chExt cx="7099838" cy="1840062"/>
          </a:xfrm>
        </p:grpSpPr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16E8A791-FBF3-DCA3-ED6E-32F5E9BEC3EF}"/>
                </a:ext>
              </a:extLst>
            </p:cNvPr>
            <p:cNvSpPr txBox="1"/>
            <p:nvPr/>
          </p:nvSpPr>
          <p:spPr>
            <a:xfrm>
              <a:off x="2641205" y="1429461"/>
              <a:ext cx="5240537" cy="1322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lvl="0" indent="-342900" algn="just">
                <a:lnSpc>
                  <a:spcPct val="110000"/>
                </a:lnSpc>
                <a:spcBef>
                  <a:spcPts val="300"/>
                </a:spcBef>
                <a:buFont typeface="Times New Roman" panose="02020603050405020304" pitchFamily="18" charset="0"/>
                <a:buChar char="-"/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thông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số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PM2.5, PM10,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nhiệt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endPara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Cảnh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bằng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âm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thanh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ánh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sáng</a:t>
              </a:r>
              <a:endPara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lvl="0" indent="-342900" algn="just">
                <a:lnSpc>
                  <a:spcPct val="110000"/>
                </a:lnSpc>
                <a:buFont typeface="Times New Roman" panose="02020603050405020304" pitchFamily="18" charset="0"/>
                <a:buChar char="-"/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Thay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đổi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được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kiểu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hiển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thị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dữ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liệu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đơn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vị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</a:t>
              </a:r>
              <a:endPara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just">
                <a:lnSpc>
                  <a:spcPct val="110000"/>
                </a:lnSpc>
                <a:spcBef>
                  <a:spcPts val="300"/>
                </a:spcBef>
              </a:pP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Giá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thành</a:t>
              </a:r>
              <a:r>
                <a:rPr lang="en-US" dirty="0">
                  <a:solidFill>
                    <a:srgbClr val="0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1.600.000 VNĐ</a:t>
              </a:r>
            </a:p>
          </p:txBody>
        </p:sp>
        <p:pic>
          <p:nvPicPr>
            <p:cNvPr id="17" name="Picture 19">
              <a:extLst>
                <a:ext uri="{FF2B5EF4-FFF2-40B4-BE49-F238E27FC236}">
                  <a16:creationId xmlns:a16="http://schemas.microsoft.com/office/drawing/2014/main" id="{0AC47C60-855A-5D53-7C46-EC1E56324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1904" y="912005"/>
              <a:ext cx="1803035" cy="1773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D0AAF1DD-BAE9-86CF-4396-726960FD780A}"/>
                </a:ext>
              </a:extLst>
            </p:cNvPr>
            <p:cNvSpPr txBox="1"/>
            <p:nvPr/>
          </p:nvSpPr>
          <p:spPr>
            <a:xfrm>
              <a:off x="2843183" y="975307"/>
              <a:ext cx="2630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BENETECH GM8803</a:t>
              </a:r>
              <a:endPara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73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2354D7C55E734A81267721AE71C29D" ma:contentTypeVersion="4" ma:contentTypeDescription="Create a new document." ma:contentTypeScope="" ma:versionID="8948d06c3fe72091028c9832bbeb2368">
  <xsd:schema xmlns:xsd="http://www.w3.org/2001/XMLSchema" xmlns:xs="http://www.w3.org/2001/XMLSchema" xmlns:p="http://schemas.microsoft.com/office/2006/metadata/properties" xmlns:ns2="5821797a-3ff7-4056-8a98-7bd79336eefd" xmlns:ns3="8a812614-748c-4cd1-8d67-f1f3938a8fd3" targetNamespace="http://schemas.microsoft.com/office/2006/metadata/properties" ma:root="true" ma:fieldsID="50bae6b86b74ce3236d87f2bbfc44245" ns2:_="" ns3:_="">
    <xsd:import namespace="5821797a-3ff7-4056-8a98-7bd79336eefd"/>
    <xsd:import namespace="8a812614-748c-4cd1-8d67-f1f3938a8f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1797a-3ff7-4056-8a98-7bd79336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12614-748c-4cd1-8d67-f1f3938a8f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29FDC2-2F39-49AA-BE6C-BF375F70BC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3D83DC-9EDD-4788-8F26-B3BE0D848A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FF3D84-3171-4AC7-84FD-C1F4346041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21797a-3ff7-4056-8a98-7bd79336eefd"/>
    <ds:schemaRef ds:uri="8a812614-748c-4cd1-8d67-f1f3938a8f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1206</TotalTime>
  <Words>1723</Words>
  <Application>Microsoft Office PowerPoint</Application>
  <PresentationFormat>Màn hình rộng</PresentationFormat>
  <Paragraphs>214</Paragraphs>
  <Slides>23</Slides>
  <Notes>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30" baseType="lpstr">
      <vt:lpstr>Arial</vt:lpstr>
      <vt:lpstr>Arial</vt:lpstr>
      <vt:lpstr>Calibri</vt:lpstr>
      <vt:lpstr>Calibri Light</vt:lpstr>
      <vt:lpstr>Lato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Chương 1. Đặt vấn đề</vt:lpstr>
      <vt:lpstr>CHƯƠNG 1: Đặt vấn đề</vt:lpstr>
      <vt:lpstr>CHƯƠNG 1: Đặt vấn đề</vt:lpstr>
      <vt:lpstr>CHƯƠNG 1: Đặt vấn đề</vt:lpstr>
      <vt:lpstr>Chương 2.  Các thiết bị hiện có trên thị trường</vt:lpstr>
      <vt:lpstr>CHƯƠNG 2. Các thiết bị hiện có trên thị trường</vt:lpstr>
      <vt:lpstr>CHƯƠNG 2. Các thiết bị hiện có trên thị trường</vt:lpstr>
      <vt:lpstr>Chương 3. Thiết kế thiết bị</vt:lpstr>
      <vt:lpstr>CHƯƠNG 3. Thiết kế thiết bị</vt:lpstr>
      <vt:lpstr>CHƯƠNG 3. Thiết kế thiết bị</vt:lpstr>
      <vt:lpstr>CHƯƠNG 3. Thiết kế thiết bị</vt:lpstr>
      <vt:lpstr>CHƯƠNG 3. Thiết kế thiết bị</vt:lpstr>
      <vt:lpstr>Chương 4. Chế tạo thiết bị</vt:lpstr>
      <vt:lpstr>CHƯƠNG 4. Chế tạo thiết bị</vt:lpstr>
      <vt:lpstr>CHƯƠNG 4. Chế tạo thiết bị</vt:lpstr>
      <vt:lpstr>CHƯƠNG 4. Chế tạo thiết bị</vt:lpstr>
      <vt:lpstr>CHƯƠNG 4. Chế tạo thiết bị</vt:lpstr>
      <vt:lpstr>Chương 5. Hướng phát triển của đồ án </vt:lpstr>
      <vt:lpstr>Chương 5. Hướng phát triển của đồ án 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Sy Thai</cp:lastModifiedBy>
  <cp:revision>22</cp:revision>
  <dcterms:created xsi:type="dcterms:W3CDTF">2021-05-28T04:32:29Z</dcterms:created>
  <dcterms:modified xsi:type="dcterms:W3CDTF">2022-08-16T22:23:37Z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0x01010007650FED909C034AA276D225166F8EE6</vt:lpwstr>
  </property>
</Properties>
</file>